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 id="2147483660" r:id="rId2"/>
  </p:sldMasterIdLst>
  <p:notesMasterIdLst>
    <p:notesMasterId r:id="rId38"/>
  </p:notesMasterIdLst>
  <p:handoutMasterIdLst>
    <p:handoutMasterId r:id="rId39"/>
  </p:handoutMasterIdLst>
  <p:sldIdLst>
    <p:sldId id="332" r:id="rId3"/>
    <p:sldId id="334" r:id="rId4"/>
    <p:sldId id="335" r:id="rId5"/>
    <p:sldId id="336" r:id="rId6"/>
    <p:sldId id="337" r:id="rId7"/>
    <p:sldId id="339" r:id="rId8"/>
    <p:sldId id="354" r:id="rId9"/>
    <p:sldId id="355" r:id="rId10"/>
    <p:sldId id="359" r:id="rId11"/>
    <p:sldId id="360" r:id="rId12"/>
    <p:sldId id="364" r:id="rId13"/>
    <p:sldId id="372" r:id="rId14"/>
    <p:sldId id="373" r:id="rId15"/>
    <p:sldId id="374" r:id="rId16"/>
    <p:sldId id="375" r:id="rId17"/>
    <p:sldId id="376" r:id="rId18"/>
    <p:sldId id="377" r:id="rId19"/>
    <p:sldId id="378" r:id="rId20"/>
    <p:sldId id="340" r:id="rId21"/>
    <p:sldId id="342" r:id="rId22"/>
    <p:sldId id="344" r:id="rId23"/>
    <p:sldId id="346" r:id="rId24"/>
    <p:sldId id="350" r:id="rId25"/>
    <p:sldId id="357" r:id="rId26"/>
    <p:sldId id="382" r:id="rId27"/>
    <p:sldId id="362" r:id="rId28"/>
    <p:sldId id="363" r:id="rId29"/>
    <p:sldId id="383" r:id="rId30"/>
    <p:sldId id="384" r:id="rId31"/>
    <p:sldId id="338" r:id="rId32"/>
    <p:sldId id="348" r:id="rId33"/>
    <p:sldId id="349" r:id="rId34"/>
    <p:sldId id="393" r:id="rId35"/>
    <p:sldId id="351" r:id="rId36"/>
    <p:sldId id="394" r:id="rId37"/>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effrey Holcomb" initials="" lastIdx="3" clrIdx="0"/>
  <p:cmAuthor id="1" name="Ruchi Sachdev" initials="" lastIdx="8" clrIdx="1"/>
  <p:cmAuthor id="2" name="Sarah Reusché" initials="" lastIdx="13" clrIdx="2"/>
  <p:cmAuthor id="3" name="Nitin Shankar" initials="" lastIdx="6" clrIdx="3"/>
  <p:cmAuthor id="4" name="Kristen Flathman" initials="" lastIdx="1" clrIdx="4"/>
  <p:cmAuthor id="5" name="Ben Schroeter" initials="" lastIdx="0"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40F9630F-82C1-40B7-BC3A-925EFCFF5E92}">
  <a:tblStyle styleId="{40F9630F-82C1-40B7-BC3A-925EFCFF5E92}" styleName="Table_0">
    <a:wholeTbl>
      <a:tcTxStyle b="off" i="off">
        <a:font>
          <a:latin typeface="Arial"/>
          <a:ea typeface="Arial"/>
          <a:cs typeface="Arial"/>
        </a:font>
        <a:schemeClr val="dk1"/>
      </a:tcTxStyle>
      <a:tcStyle>
        <a:tcBdr>
          <a:left>
            <a:ln w="9525" cap="flat" cmpd="sng">
              <a:solidFill>
                <a:srgbClr val="000000">
                  <a:alpha val="0"/>
                </a:srgbClr>
              </a:solidFill>
              <a:prstDash val="solid"/>
              <a:round/>
              <a:headEnd type="none" w="med" len="med"/>
              <a:tailEnd type="none" w="med" len="med"/>
            </a:ln>
          </a:left>
          <a:right>
            <a:ln w="9525" cap="flat" cmpd="sng">
              <a:solidFill>
                <a:srgbClr val="000000">
                  <a:alpha val="0"/>
                </a:srgbClr>
              </a:solidFill>
              <a:prstDash val="solid"/>
              <a:round/>
              <a:headEnd type="none" w="med" len="med"/>
              <a:tailEnd type="none" w="med" len="med"/>
            </a:ln>
          </a:right>
          <a:top>
            <a:ln w="12700" cap="flat" cmpd="sng">
              <a:solidFill>
                <a:schemeClr val="accent1"/>
              </a:solidFill>
              <a:prstDash val="solid"/>
              <a:round/>
              <a:headEnd type="none" w="med" len="med"/>
              <a:tailEnd type="none" w="med" len="med"/>
            </a:ln>
          </a:top>
          <a:bottom>
            <a:ln w="12700" cap="flat" cmpd="sng">
              <a:solidFill>
                <a:schemeClr val="accent1"/>
              </a:solidFill>
              <a:prstDash val="solid"/>
              <a:round/>
              <a:headEnd type="none" w="med" len="med"/>
              <a:tailEnd type="none" w="med" len="med"/>
            </a:ln>
          </a:bottom>
          <a:insideH>
            <a:ln w="9525" cap="flat" cmpd="sng">
              <a:solidFill>
                <a:srgbClr val="000000">
                  <a:alpha val="0"/>
                </a:srgbClr>
              </a:solidFill>
              <a:prstDash val="solid"/>
              <a:round/>
              <a:headEnd type="none" w="med" len="med"/>
              <a:tailEnd type="none" w="med" len="med"/>
            </a:ln>
          </a:insideH>
          <a:insideV>
            <a:ln w="9525" cap="flat" cmpd="sng">
              <a:solidFill>
                <a:srgbClr val="000000">
                  <a:alpha val="0"/>
                </a:srgbClr>
              </a:solidFill>
              <a:prstDash val="solid"/>
              <a:round/>
              <a:headEnd type="none" w="med" len="med"/>
              <a:tailEnd type="none" w="med" len="med"/>
            </a:ln>
          </a:insideV>
        </a:tcBdr>
        <a:fill>
          <a:solidFill>
            <a:srgbClr val="FFFFFF">
              <a:alpha val="0"/>
            </a:srgbClr>
          </a:solid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i="off"/>
      <a:tcStyle>
        <a:tcBdr/>
      </a:tcStyle>
    </a:lastCol>
    <a:firstCol>
      <a:tcTxStyle b="on" i="off"/>
      <a:tcStyle>
        <a:tcBdr/>
      </a:tcStyle>
    </a:firstCol>
    <a:lastRow>
      <a:tcTxStyle b="on" i="off"/>
      <a:tcStyle>
        <a:tcBdr>
          <a:top>
            <a:ln w="12700" cap="flat" cmpd="sng">
              <a:solidFill>
                <a:schemeClr val="accent1"/>
              </a:solidFill>
              <a:prstDash val="solid"/>
              <a:round/>
              <a:headEnd type="none" w="med" len="med"/>
              <a:tailEnd type="none" w="med" len="med"/>
            </a:ln>
          </a:top>
        </a:tcBdr>
        <a:fill>
          <a:solidFill>
            <a:srgbClr val="FFFFFF">
              <a:alpha val="0"/>
            </a:srgbClr>
          </a:solidFill>
        </a:fill>
      </a:tcStyle>
    </a:lastRow>
    <a:firstRow>
      <a:tcTxStyle b="on" i="off"/>
      <a:tcStyle>
        <a:tcBdr>
          <a:bottom>
            <a:ln w="12700" cap="flat" cmpd="sng">
              <a:solidFill>
                <a:schemeClr val="accent1"/>
              </a:solidFill>
              <a:prstDash val="solid"/>
              <a:round/>
              <a:headEnd type="none" w="med" len="med"/>
              <a:tailEnd type="none" w="med" len="med"/>
            </a:ln>
          </a:bottom>
        </a:tcBdr>
        <a:fill>
          <a:solidFill>
            <a:srgbClr val="FFFFFF">
              <a:alpha val="0"/>
            </a:srgbClr>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547" autoAdjust="0"/>
    <p:restoredTop sz="94306" autoAdjust="0"/>
  </p:normalViewPr>
  <p:slideViewPr>
    <p:cSldViewPr snapToGrid="0" snapToObjects="1">
      <p:cViewPr varScale="1">
        <p:scale>
          <a:sx n="104" d="100"/>
          <a:sy n="104" d="100"/>
        </p:scale>
        <p:origin x="1152" y="200"/>
      </p:cViewPr>
      <p:guideLst>
        <p:guide orient="horz" pos="2160"/>
        <p:guide pos="2880"/>
      </p:guideLst>
    </p:cSldViewPr>
  </p:slideViewPr>
  <p:outlineViewPr>
    <p:cViewPr>
      <p:scale>
        <a:sx n="75" d="100"/>
        <a:sy n="75"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handoutMaster" Target="handoutMasters/handoutMaster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commentAuthors" Target="commentAuthor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heme" Target="theme/theme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885CB01-6679-D646-ACB3-8B04B786C15F}" type="datetimeFigureOut">
              <a:rPr lang="en-US" smtClean="0"/>
              <a:t>9/17/18</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2AC0F4D-8A6F-1C4A-B6BF-1558431E4F79}" type="slidenum">
              <a:rPr lang="en-US" smtClean="0"/>
              <a:t>‹#›</a:t>
            </a:fld>
            <a:endParaRPr lang="en-US" dirty="0"/>
          </a:p>
        </p:txBody>
      </p:sp>
    </p:spTree>
    <p:extLst>
      <p:ext uri="{BB962C8B-B14F-4D97-AF65-F5344CB8AC3E}">
        <p14:creationId xmlns:p14="http://schemas.microsoft.com/office/powerpoint/2010/main" val="35540630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799" cy="457200"/>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4" name="Shape 4"/>
          <p:cNvSpPr txBox="1">
            <a:spLocks noGrp="1"/>
          </p:cNvSpPr>
          <p:nvPr>
            <p:ph type="dt" idx="10"/>
          </p:nvPr>
        </p:nvSpPr>
        <p:spPr>
          <a:xfrm>
            <a:off x="3884612" y="0"/>
            <a:ext cx="2971799" cy="457200"/>
          </a:xfrm>
          <a:prstGeom prst="rect">
            <a:avLst/>
          </a:prstGeom>
          <a:noFill/>
          <a:ln>
            <a:noFill/>
          </a:ln>
        </p:spPr>
        <p:txBody>
          <a:bodyPr lIns="91425" tIns="91425" rIns="91425" bIns="91425" anchor="t" anchorCtr="0"/>
          <a:lstStyle>
            <a:lvl1pPr marL="0" marR="0" lvl="0" indent="0" algn="r"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 name="Shape 6"/>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200" b="0" i="0" u="none" strike="noStrike" cap="none">
                <a:solidFill>
                  <a:schemeClr val="dk1"/>
                </a:solidFill>
                <a:latin typeface="Arial"/>
                <a:ea typeface="Arial"/>
                <a:cs typeface="Arial"/>
                <a:sym typeface="Arial"/>
              </a:defRPr>
            </a:lvl2pPr>
            <a:lvl3pPr marL="914400" marR="0" lvl="2" indent="0" algn="l" rtl="0">
              <a:spcBef>
                <a:spcPts val="0"/>
              </a:spcBef>
              <a:buNone/>
              <a:defRPr sz="1200" b="0" i="0" u="none" strike="noStrike" cap="none">
                <a:solidFill>
                  <a:schemeClr val="dk1"/>
                </a:solidFill>
                <a:latin typeface="Arial"/>
                <a:ea typeface="Arial"/>
                <a:cs typeface="Arial"/>
                <a:sym typeface="Arial"/>
              </a:defRPr>
            </a:lvl3pPr>
            <a:lvl4pPr marL="1371600" marR="0" lvl="3" indent="0" algn="l" rtl="0">
              <a:spcBef>
                <a:spcPts val="0"/>
              </a:spcBef>
              <a:buNone/>
              <a:defRPr sz="1200" b="0" i="0" u="none" strike="noStrike" cap="none">
                <a:solidFill>
                  <a:schemeClr val="dk1"/>
                </a:solidFill>
                <a:latin typeface="Arial"/>
                <a:ea typeface="Arial"/>
                <a:cs typeface="Arial"/>
                <a:sym typeface="Arial"/>
              </a:defRPr>
            </a:lvl4pPr>
            <a:lvl5pPr marL="1828800" marR="0" lvl="4" indent="0" algn="l" rtl="0">
              <a:spcBef>
                <a:spcPts val="0"/>
              </a:spcBef>
              <a:buNone/>
              <a:defRPr sz="1200" b="0" i="0" u="none" strike="noStrike" cap="none">
                <a:solidFill>
                  <a:schemeClr val="dk1"/>
                </a:solidFill>
                <a:latin typeface="Arial"/>
                <a:ea typeface="Arial"/>
                <a:cs typeface="Arial"/>
                <a:sym typeface="Arial"/>
              </a:defRPr>
            </a:lvl5pPr>
            <a:lvl6pPr marL="2286000" marR="0" lvl="5" indent="0" algn="l" rtl="0">
              <a:spcBef>
                <a:spcPts val="0"/>
              </a:spcBef>
              <a:buNone/>
              <a:defRPr sz="1200" b="0" i="0" u="none" strike="noStrike" cap="none">
                <a:solidFill>
                  <a:schemeClr val="dk1"/>
                </a:solidFill>
                <a:latin typeface="Arial"/>
                <a:ea typeface="Arial"/>
                <a:cs typeface="Arial"/>
                <a:sym typeface="Arial"/>
              </a:defRPr>
            </a:lvl6pPr>
            <a:lvl7pPr marL="2743200" marR="0" lvl="6" indent="0" algn="l" rtl="0">
              <a:spcBef>
                <a:spcPts val="0"/>
              </a:spcBef>
              <a:buNone/>
              <a:defRPr sz="1200" b="0" i="0" u="none" strike="noStrike" cap="none">
                <a:solidFill>
                  <a:schemeClr val="dk1"/>
                </a:solidFill>
                <a:latin typeface="Arial"/>
                <a:ea typeface="Arial"/>
                <a:cs typeface="Arial"/>
                <a:sym typeface="Arial"/>
              </a:defRPr>
            </a:lvl7pPr>
            <a:lvl8pPr marL="3200400" marR="0" lvl="7" indent="0" algn="l" rtl="0">
              <a:spcBef>
                <a:spcPts val="0"/>
              </a:spcBef>
              <a:buNone/>
              <a:defRPr sz="1200" b="0" i="0" u="none" strike="noStrike" cap="none">
                <a:solidFill>
                  <a:schemeClr val="dk1"/>
                </a:solidFill>
                <a:latin typeface="Arial"/>
                <a:ea typeface="Arial"/>
                <a:cs typeface="Arial"/>
                <a:sym typeface="Arial"/>
              </a:defRPr>
            </a:lvl8pPr>
            <a:lvl9pPr marL="3657600" marR="0" lvl="8" indent="0" algn="l" rtl="0">
              <a:spcBef>
                <a:spcPts val="0"/>
              </a:spcBef>
              <a:buNone/>
              <a:defRPr sz="1200" b="0" i="0" u="none" strike="noStrike" cap="none">
                <a:solidFill>
                  <a:schemeClr val="dk1"/>
                </a:solidFill>
                <a:latin typeface="Arial"/>
                <a:ea typeface="Arial"/>
                <a:cs typeface="Arial"/>
                <a:sym typeface="Arial"/>
              </a:defRPr>
            </a:lvl9pPr>
          </a:lstStyle>
          <a:p>
            <a:endParaRPr/>
          </a:p>
        </p:txBody>
      </p:sp>
      <p:sp>
        <p:nvSpPr>
          <p:cNvPr id="7" name="Shape 7"/>
          <p:cNvSpPr txBox="1">
            <a:spLocks noGrp="1"/>
          </p:cNvSpPr>
          <p:nvPr>
            <p:ph type="ftr" idx="11"/>
          </p:nvPr>
        </p:nvSpPr>
        <p:spPr>
          <a:xfrm>
            <a:off x="0" y="8685213"/>
            <a:ext cx="2971799" cy="457200"/>
          </a:xfrm>
          <a:prstGeom prst="rect">
            <a:avLst/>
          </a:prstGeom>
          <a:noFill/>
          <a:ln>
            <a:noFill/>
          </a:ln>
        </p:spPr>
        <p:txBody>
          <a:bodyPr lIns="91425" tIns="91425" rIns="91425" bIns="91425" anchor="b" anchorCtr="0"/>
          <a:lstStyle>
            <a:lvl1pPr marL="0" marR="0" lvl="0" indent="0" algn="l"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8" name="Shape 8"/>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Arial"/>
                <a:ea typeface="Arial"/>
                <a:cs typeface="Arial"/>
                <a:sym typeface="Arial"/>
              </a:rPr>
              <a:t>‹#›</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2457102709"/>
      </p:ext>
    </p:extLst>
  </p:cSld>
  <p:clrMap bg1="lt1" tx1="dk1" bg2="dk2" tx2="lt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cap="none" dirty="0">
                <a:solidFill>
                  <a:schemeClr val="dk1"/>
                </a:solidFill>
                <a:latin typeface="Arial"/>
                <a:ea typeface="Arial"/>
                <a:cs typeface="Arial"/>
                <a:sym typeface="Arial"/>
              </a:rPr>
              <a:t>If this PowerPoint presentation contains mathematical equations, you may need to check that your computer has the following installed:</a:t>
            </a:r>
          </a:p>
          <a:p>
            <a:r>
              <a:rPr lang="en-US" sz="1200" b="0" i="0" u="none" strike="noStrike" kern="1200" cap="none" dirty="0">
                <a:solidFill>
                  <a:schemeClr val="dk1"/>
                </a:solidFill>
                <a:latin typeface="Arial"/>
                <a:ea typeface="Arial"/>
                <a:cs typeface="Arial"/>
                <a:sym typeface="Arial"/>
              </a:rPr>
              <a:t>1) MathType Plugin</a:t>
            </a:r>
          </a:p>
          <a:p>
            <a:r>
              <a:rPr lang="en-US" sz="1200" b="0" i="0" u="none" strike="noStrike" kern="1200" cap="none" dirty="0">
                <a:solidFill>
                  <a:schemeClr val="dk1"/>
                </a:solidFill>
                <a:latin typeface="Arial"/>
                <a:ea typeface="Arial"/>
                <a:cs typeface="Arial"/>
                <a:sym typeface="Arial"/>
              </a:rPr>
              <a:t>2) Math Player (free versions available)</a:t>
            </a:r>
          </a:p>
          <a:p>
            <a:r>
              <a:rPr lang="en-US" sz="1200" b="0" i="0" u="none" strike="noStrike" kern="1200" cap="none" dirty="0">
                <a:solidFill>
                  <a:schemeClr val="dk1"/>
                </a:solidFill>
                <a:latin typeface="Arial"/>
                <a:ea typeface="Arial"/>
                <a:cs typeface="Arial"/>
                <a:sym typeface="Arial"/>
              </a:rPr>
              <a:t>3) NVDA Reader (free versions available)</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1</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1257497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cap="none" dirty="0">
                <a:solidFill>
                  <a:schemeClr val="dk1"/>
                </a:solidFill>
                <a:latin typeface="Arial"/>
                <a:ea typeface="Arial"/>
                <a:cs typeface="Arial"/>
                <a:sym typeface="Arial"/>
              </a:rPr>
              <a:t>If this PowerPoint presentation contains mathematical equations, you may need to check that your computer has the following installed:</a:t>
            </a:r>
          </a:p>
          <a:p>
            <a:r>
              <a:rPr lang="en-US" sz="1200" b="0" i="0" u="none" strike="noStrike" kern="1200" cap="none" dirty="0">
                <a:solidFill>
                  <a:schemeClr val="dk1"/>
                </a:solidFill>
                <a:latin typeface="Arial"/>
                <a:ea typeface="Arial"/>
                <a:cs typeface="Arial"/>
                <a:sym typeface="Arial"/>
              </a:rPr>
              <a:t>1) MathType Plugin</a:t>
            </a:r>
          </a:p>
          <a:p>
            <a:r>
              <a:rPr lang="en-US" sz="1200" b="0" i="0" u="none" strike="noStrike" kern="1200" cap="none" dirty="0">
                <a:solidFill>
                  <a:schemeClr val="dk1"/>
                </a:solidFill>
                <a:latin typeface="Arial"/>
                <a:ea typeface="Arial"/>
                <a:cs typeface="Arial"/>
                <a:sym typeface="Arial"/>
              </a:rPr>
              <a:t>2) Math Player (free versions available)</a:t>
            </a:r>
          </a:p>
          <a:p>
            <a:r>
              <a:rPr lang="en-US" sz="1200" b="0" i="0" u="none" strike="noStrike" kern="1200" cap="none" dirty="0">
                <a:solidFill>
                  <a:schemeClr val="dk1"/>
                </a:solidFill>
                <a:latin typeface="Arial"/>
                <a:ea typeface="Arial"/>
                <a:cs typeface="Arial"/>
                <a:sym typeface="Arial"/>
              </a:rPr>
              <a:t>3) NVDA Reader (free versions available)</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14</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5638026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cap="none" dirty="0">
                <a:solidFill>
                  <a:schemeClr val="dk1"/>
                </a:solidFill>
                <a:latin typeface="Arial"/>
                <a:ea typeface="Arial"/>
                <a:cs typeface="Arial"/>
                <a:sym typeface="Arial"/>
              </a:rPr>
              <a:t>If this PowerPoint presentation contains mathematical equations, you may need to check that your computer has the following installed:</a:t>
            </a:r>
          </a:p>
          <a:p>
            <a:r>
              <a:rPr lang="en-US" sz="1200" b="0" i="0" u="none" strike="noStrike" kern="1200" cap="none" dirty="0">
                <a:solidFill>
                  <a:schemeClr val="dk1"/>
                </a:solidFill>
                <a:latin typeface="Arial"/>
                <a:ea typeface="Arial"/>
                <a:cs typeface="Arial"/>
                <a:sym typeface="Arial"/>
              </a:rPr>
              <a:t>1) MathType Plugin</a:t>
            </a:r>
          </a:p>
          <a:p>
            <a:r>
              <a:rPr lang="en-US" sz="1200" b="0" i="0" u="none" strike="noStrike" kern="1200" cap="none" dirty="0">
                <a:solidFill>
                  <a:schemeClr val="dk1"/>
                </a:solidFill>
                <a:latin typeface="Arial"/>
                <a:ea typeface="Arial"/>
                <a:cs typeface="Arial"/>
                <a:sym typeface="Arial"/>
              </a:rPr>
              <a:t>2) Math Player (free versions available)</a:t>
            </a:r>
          </a:p>
          <a:p>
            <a:r>
              <a:rPr lang="en-US" sz="1200" b="0" i="0" u="none" strike="noStrike" kern="1200" cap="none" dirty="0">
                <a:solidFill>
                  <a:schemeClr val="dk1"/>
                </a:solidFill>
                <a:latin typeface="Arial"/>
                <a:ea typeface="Arial"/>
                <a:cs typeface="Arial"/>
                <a:sym typeface="Arial"/>
              </a:rPr>
              <a:t>3) NVDA Reader (free versions available)</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28</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7833610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Shape 17"/>
        <p:cNvGrpSpPr/>
        <p:nvPr/>
      </p:nvGrpSpPr>
      <p:grpSpPr>
        <a:xfrm>
          <a:off x="0" y="0"/>
          <a:ext cx="0" cy="0"/>
          <a:chOff x="0" y="0"/>
          <a:chExt cx="0" cy="0"/>
        </a:xfrm>
      </p:grpSpPr>
      <p:sp>
        <p:nvSpPr>
          <p:cNvPr id="18" name="Shape 18"/>
          <p:cNvSpPr/>
          <p:nvPr/>
        </p:nvSpPr>
        <p:spPr>
          <a:xfrm>
            <a:off x="0" y="0"/>
            <a:ext cx="9144000" cy="3886200"/>
          </a:xfrm>
          <a:prstGeom prst="rect">
            <a:avLst/>
          </a:prstGeom>
          <a:solidFill>
            <a:srgbClr val="007FA3"/>
          </a:solidFill>
          <a:ln w="25400" cap="flat" cmpd="sng">
            <a:solidFill>
              <a:srgbClr val="007FA3"/>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dirty="0">
              <a:solidFill>
                <a:schemeClr val="lt1"/>
              </a:solidFill>
              <a:latin typeface="Arial"/>
              <a:ea typeface="Arial"/>
              <a:cs typeface="Arial"/>
              <a:sym typeface="Arial"/>
            </a:endParaRPr>
          </a:p>
        </p:txBody>
      </p:sp>
      <p:sp>
        <p:nvSpPr>
          <p:cNvPr id="19" name="Shape 19"/>
          <p:cNvSpPr txBox="1">
            <a:spLocks noGrp="1"/>
          </p:cNvSpPr>
          <p:nvPr>
            <p:ph type="ctrTitle"/>
          </p:nvPr>
        </p:nvSpPr>
        <p:spPr>
          <a:xfrm>
            <a:off x="685800" y="762000"/>
            <a:ext cx="7772400" cy="2838451"/>
          </a:xfrm>
          <a:prstGeom prst="rect">
            <a:avLst/>
          </a:prstGeom>
          <a:noFill/>
          <a:ln>
            <a:noFill/>
          </a:ln>
        </p:spPr>
        <p:txBody>
          <a:bodyPr lIns="91425" tIns="91425" rIns="91425" bIns="91425" anchor="b" anchorCtr="0"/>
          <a:lstStyle>
            <a:lvl1pPr marL="0" marR="0" lvl="0" indent="0" algn="l" rtl="0">
              <a:lnSpc>
                <a:spcPct val="100000"/>
              </a:lnSpc>
              <a:spcBef>
                <a:spcPts val="0"/>
              </a:spcBef>
              <a:buClr>
                <a:schemeClr val="lt1"/>
              </a:buClr>
              <a:buFont typeface="Times New Roman"/>
              <a:buNone/>
              <a:defRPr sz="3600" b="1" i="0" u="none" strike="noStrike" cap="none">
                <a:solidFill>
                  <a:schemeClr val="lt1"/>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20" name="Shape 20"/>
          <p:cNvSpPr txBox="1">
            <a:spLocks noGrp="1"/>
          </p:cNvSpPr>
          <p:nvPr>
            <p:ph type="subTitle" idx="1"/>
          </p:nvPr>
        </p:nvSpPr>
        <p:spPr>
          <a:xfrm>
            <a:off x="674687" y="3962400"/>
            <a:ext cx="7794625" cy="1752600"/>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1800" b="0" i="0" u="none" strike="noStrike" cap="none">
                <a:solidFill>
                  <a:schemeClr val="dk1"/>
                </a:solidFill>
                <a:latin typeface="+mn-lt"/>
                <a:ea typeface="Arial"/>
                <a:cs typeface="Arial"/>
                <a:sym typeface="Arial"/>
              </a:defRPr>
            </a:lvl1pPr>
            <a:lvl2pPr marL="457200" marR="0" lvl="1" indent="0" algn="ctr" rtl="0">
              <a:spcBef>
                <a:spcPts val="600"/>
              </a:spcBef>
              <a:buClr>
                <a:srgbClr val="007FA3"/>
              </a:buClr>
              <a:buFont typeface="Arial"/>
              <a:buNone/>
              <a:defRPr sz="1600" b="0" i="0" u="none" strike="noStrike" cap="none">
                <a:solidFill>
                  <a:srgbClr val="888888"/>
                </a:solidFill>
                <a:latin typeface="Arial"/>
                <a:ea typeface="Arial"/>
                <a:cs typeface="Arial"/>
                <a:sym typeface="Arial"/>
              </a:defRPr>
            </a:lvl2pPr>
            <a:lvl3pPr marL="914400" marR="0" lvl="2" indent="0" algn="ctr" rtl="0">
              <a:spcBef>
                <a:spcPts val="600"/>
              </a:spcBef>
              <a:buClr>
                <a:srgbClr val="007FA3"/>
              </a:buClr>
              <a:buFont typeface="Noto Sans Symbols"/>
              <a:buNone/>
              <a:defRPr sz="1600" b="0" i="0" u="none" strike="noStrike" cap="none">
                <a:solidFill>
                  <a:srgbClr val="888888"/>
                </a:solidFill>
                <a:latin typeface="Arial"/>
                <a:ea typeface="Arial"/>
                <a:cs typeface="Arial"/>
                <a:sym typeface="Arial"/>
              </a:defRPr>
            </a:lvl3pPr>
            <a:lvl4pPr marL="1371600" marR="0" lvl="3" indent="0" algn="ctr" rtl="0">
              <a:spcBef>
                <a:spcPts val="600"/>
              </a:spcBef>
              <a:buClr>
                <a:srgbClr val="007FA3"/>
              </a:buClr>
              <a:buFont typeface="Arial"/>
              <a:buNone/>
              <a:defRPr sz="1600" b="0" i="0" u="none" strike="noStrike" cap="none">
                <a:solidFill>
                  <a:srgbClr val="888888"/>
                </a:solidFill>
                <a:latin typeface="Arial"/>
                <a:ea typeface="Arial"/>
                <a:cs typeface="Arial"/>
                <a:sym typeface="Arial"/>
              </a:defRPr>
            </a:lvl4pPr>
            <a:lvl5pPr marL="1828800" marR="0" lvl="4" indent="0" algn="ctr" rtl="0">
              <a:spcBef>
                <a:spcPts val="600"/>
              </a:spcBef>
              <a:buClr>
                <a:srgbClr val="007FA3"/>
              </a:buClr>
              <a:buFont typeface="Arial"/>
              <a:buNone/>
              <a:defRPr sz="1600" b="0" i="0" u="none" strike="noStrike" cap="none">
                <a:solidFill>
                  <a:srgbClr val="888888"/>
                </a:solidFill>
                <a:latin typeface="Arial"/>
                <a:ea typeface="Arial"/>
                <a:cs typeface="Arial"/>
                <a:sym typeface="Arial"/>
              </a:defRPr>
            </a:lvl5pPr>
            <a:lvl6pPr marL="2286000" marR="0" lvl="5" indent="0" algn="ctr" rtl="0">
              <a:spcBef>
                <a:spcPts val="300"/>
              </a:spcBef>
              <a:buClr>
                <a:srgbClr val="007FA3"/>
              </a:buClr>
              <a:buFont typeface="Arial"/>
              <a:buNone/>
              <a:defRPr sz="1600" b="0" i="0" u="none" strike="noStrike" cap="none">
                <a:solidFill>
                  <a:srgbClr val="888888"/>
                </a:solidFill>
                <a:latin typeface="Arial"/>
                <a:ea typeface="Arial"/>
                <a:cs typeface="Arial"/>
                <a:sym typeface="Arial"/>
              </a:defRPr>
            </a:lvl6pPr>
            <a:lvl7pPr marL="2743200" marR="0" lvl="6" indent="0" algn="ctr" rtl="0">
              <a:spcBef>
                <a:spcPts val="300"/>
              </a:spcBef>
              <a:buClr>
                <a:srgbClr val="007FA3"/>
              </a:buClr>
              <a:buFont typeface="Arial"/>
              <a:buNone/>
              <a:defRPr sz="1600" b="0" i="0" u="none" strike="noStrike" cap="none">
                <a:solidFill>
                  <a:srgbClr val="888888"/>
                </a:solidFill>
                <a:latin typeface="Arial"/>
                <a:ea typeface="Arial"/>
                <a:cs typeface="Arial"/>
                <a:sym typeface="Arial"/>
              </a:defRPr>
            </a:lvl7pPr>
            <a:lvl8pPr marL="3200400" marR="0" lvl="7" indent="0" algn="ctr" rtl="0">
              <a:spcBef>
                <a:spcPts val="300"/>
              </a:spcBef>
              <a:buClr>
                <a:srgbClr val="007FA3"/>
              </a:buClr>
              <a:buFont typeface="Arial"/>
              <a:buNone/>
              <a:defRPr sz="1600" b="0" i="0" u="none" strike="noStrike" cap="none">
                <a:solidFill>
                  <a:srgbClr val="888888"/>
                </a:solidFill>
                <a:latin typeface="Arial"/>
                <a:ea typeface="Arial"/>
                <a:cs typeface="Arial"/>
                <a:sym typeface="Arial"/>
              </a:defRPr>
            </a:lvl8pPr>
            <a:lvl9pPr marL="3657600" marR="0" lvl="8" indent="0" algn="ctr" rtl="0">
              <a:spcBef>
                <a:spcPts val="300"/>
              </a:spcBef>
              <a:buClr>
                <a:srgbClr val="007FA3"/>
              </a:buClr>
              <a:buFont typeface="Arial"/>
              <a:buNone/>
              <a:defRPr sz="1600" b="0" i="0" u="none" strike="noStrike" cap="none">
                <a:solidFill>
                  <a:srgbClr val="888888"/>
                </a:solidFill>
                <a:latin typeface="Arial"/>
                <a:ea typeface="Arial"/>
                <a:cs typeface="Arial"/>
                <a:sym typeface="Arial"/>
              </a:defRPr>
            </a:lvl9pPr>
          </a:lstStyle>
          <a:p>
            <a:endParaRPr dirty="0"/>
          </a:p>
        </p:txBody>
      </p:sp>
      <p:sp>
        <p:nvSpPr>
          <p:cNvPr id="21" name="Shape 21"/>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22" name="Shape 22"/>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23" name="Shape 23"/>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Tree>
    <p:extLst>
      <p:ext uri="{BB962C8B-B14F-4D97-AF65-F5344CB8AC3E}">
        <p14:creationId xmlns:p14="http://schemas.microsoft.com/office/powerpoint/2010/main" val="32457349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Figure + Caption">
    <p:spTree>
      <p:nvGrpSpPr>
        <p:cNvPr id="1" name="Shape 53"/>
        <p:cNvGrpSpPr/>
        <p:nvPr/>
      </p:nvGrpSpPr>
      <p:grpSpPr>
        <a:xfrm>
          <a:off x="0" y="0"/>
          <a:ext cx="0" cy="0"/>
          <a:chOff x="0" y="0"/>
          <a:chExt cx="0" cy="0"/>
        </a:xfrm>
      </p:grpSpPr>
      <p:sp>
        <p:nvSpPr>
          <p:cNvPr id="54" name="Shape 54"/>
          <p:cNvSpPr txBox="1">
            <a:spLocks noGrp="1"/>
          </p:cNvSpPr>
          <p:nvPr>
            <p:ph type="title"/>
          </p:nvPr>
        </p:nvSpPr>
        <p:spPr>
          <a:xfrm>
            <a:off x="457200" y="228600"/>
            <a:ext cx="8229600" cy="1066799"/>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55" name="Shape 55"/>
          <p:cNvSpPr txBox="1">
            <a:spLocks noGrp="1"/>
          </p:cNvSpPr>
          <p:nvPr>
            <p:ph type="body" idx="1"/>
          </p:nvPr>
        </p:nvSpPr>
        <p:spPr>
          <a:xfrm>
            <a:off x="457200" y="5368160"/>
            <a:ext cx="8229600" cy="916856"/>
          </a:xfrm>
          <a:prstGeom prst="rect">
            <a:avLst/>
          </a:prstGeom>
          <a:noFill/>
          <a:ln>
            <a:noFill/>
          </a:ln>
        </p:spPr>
        <p:txBody>
          <a:bodyPr lIns="91425" tIns="91425" rIns="91425" bIns="91425" anchor="b" anchorCtr="0"/>
          <a:lstStyle>
            <a:lvl1pPr marL="0" marR="0" lvl="0" indent="0" algn="l" rtl="0">
              <a:spcBef>
                <a:spcPts val="0"/>
              </a:spcBef>
              <a:buClr>
                <a:srgbClr val="007FA3"/>
              </a:buClr>
              <a:buFont typeface="Arial"/>
              <a:buNone/>
              <a:defRPr sz="800" b="0" i="0" u="none" strike="noStrike" cap="none">
                <a:solidFill>
                  <a:schemeClr val="dk1"/>
                </a:solidFill>
                <a:latin typeface="+mn-lt"/>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endParaRPr dirty="0"/>
          </a:p>
        </p:txBody>
      </p:sp>
      <p:sp>
        <p:nvSpPr>
          <p:cNvPr id="56" name="Shape 56"/>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57" name="Shape 57"/>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58" name="Shape 58"/>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dk1"/>
                </a:solidFill>
                <a:latin typeface="Arial"/>
                <a:ea typeface="Arial"/>
                <a:cs typeface="Arial"/>
                <a:sym typeface="Arial"/>
              </a:rPr>
              <a:t>‹#›</a:t>
            </a:fld>
            <a:endParaRPr lang="en-US" sz="9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28263026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le and Content">
    <p:spTree>
      <p:nvGrpSpPr>
        <p:cNvPr id="1" name="Shape 24"/>
        <p:cNvGrpSpPr/>
        <p:nvPr/>
      </p:nvGrpSpPr>
      <p:grpSpPr>
        <a:xfrm>
          <a:off x="0" y="0"/>
          <a:ext cx="0" cy="0"/>
          <a:chOff x="0" y="0"/>
          <a:chExt cx="0" cy="0"/>
        </a:xfrm>
      </p:grpSpPr>
      <p:sp>
        <p:nvSpPr>
          <p:cNvPr id="25" name="Title 1"/>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26" name="Content Placeholder"/>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255600" marR="0" lvl="0" indent="-255600" algn="l" rtl="0">
              <a:spcBef>
                <a:spcPts val="1500"/>
              </a:spcBef>
              <a:buClr>
                <a:srgbClr val="007FA3"/>
              </a:buClr>
              <a:buSzPct val="100000"/>
              <a:buFont typeface="Arial" panose="020B0604020202020204" pitchFamily="34" charset="0"/>
              <a:buChar char="•"/>
              <a:tabLst>
                <a:tab pos="176213" algn="l"/>
              </a:tabLst>
              <a:defRPr sz="1600" b="0" i="0" u="none" strike="noStrike" cap="none">
                <a:solidFill>
                  <a:schemeClr val="dk1"/>
                </a:solidFill>
                <a:latin typeface="+mn-lt"/>
                <a:ea typeface="Arial"/>
                <a:cs typeface="Arial"/>
                <a:sym typeface="Arial"/>
              </a:defRPr>
            </a:lvl1pPr>
            <a:lvl2pPr marL="742950" marR="0" lvl="1" indent="-283464" algn="l" rtl="0">
              <a:spcBef>
                <a:spcPts val="600"/>
              </a:spcBef>
              <a:buClr>
                <a:srgbClr val="007FA3"/>
              </a:buClr>
              <a:buSzPct val="100000"/>
              <a:buFont typeface="Arial"/>
              <a:buChar char="–"/>
              <a:defRPr sz="1600" b="0" i="0" u="none" strike="noStrike" cap="none">
                <a:solidFill>
                  <a:schemeClr val="dk1"/>
                </a:solidFill>
                <a:latin typeface="+mn-lt"/>
                <a:ea typeface="Arial"/>
                <a:cs typeface="Arial"/>
                <a:sym typeface="Arial"/>
              </a:defRPr>
            </a:lvl2pPr>
            <a:lvl3pPr marL="1143000" marR="0" lvl="2" indent="-228600" algn="l" rtl="0">
              <a:spcBef>
                <a:spcPts val="600"/>
              </a:spcBef>
              <a:buClr>
                <a:srgbClr val="007FA3"/>
              </a:buClr>
              <a:buSzPct val="100000"/>
              <a:buFont typeface="Noto Sans Symbols"/>
              <a:buChar char="▪"/>
              <a:defRPr sz="2400" b="0" i="0" u="none" strike="noStrike" cap="none">
                <a:solidFill>
                  <a:schemeClr val="dk1"/>
                </a:solidFill>
                <a:latin typeface="+mn-lt"/>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lang="en-IN" dirty="0"/>
          </a:p>
          <a:p>
            <a:pPr lvl="1"/>
            <a:endParaRPr lang="en-IN" dirty="0"/>
          </a:p>
          <a:p>
            <a:pPr lvl="2"/>
            <a:endParaRPr lang="en-IN"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5 Content">
    <p:spTree>
      <p:nvGrpSpPr>
        <p:cNvPr id="1" name="Shape 24"/>
        <p:cNvGrpSpPr/>
        <p:nvPr/>
      </p:nvGrpSpPr>
      <p:grpSpPr>
        <a:xfrm>
          <a:off x="0" y="0"/>
          <a:ext cx="0" cy="0"/>
          <a:chOff x="0" y="0"/>
          <a:chExt cx="0" cy="0"/>
        </a:xfrm>
      </p:grpSpPr>
      <p:sp>
        <p:nvSpPr>
          <p:cNvPr id="25" name="Title 1"/>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26" name="Content Placeholder 1"/>
          <p:cNvSpPr txBox="1">
            <a:spLocks noGrp="1"/>
          </p:cNvSpPr>
          <p:nvPr>
            <p:ph type="body" idx="1"/>
          </p:nvPr>
        </p:nvSpPr>
        <p:spPr>
          <a:xfrm>
            <a:off x="457200" y="1600201"/>
            <a:ext cx="8229600" cy="533400"/>
          </a:xfrm>
          <a:prstGeom prst="rect">
            <a:avLst/>
          </a:prstGeom>
          <a:noFill/>
          <a:ln>
            <a:noFill/>
          </a:ln>
        </p:spPr>
        <p:txBody>
          <a:bodyPr lIns="91425" tIns="91425" rIns="91425" bIns="91425" anchor="t" anchorCtr="0"/>
          <a:lstStyle>
            <a:lvl1pPr marL="255600" marR="0" lvl="0" indent="-255600" algn="l" rtl="0">
              <a:spcBef>
                <a:spcPts val="1500"/>
              </a:spcBef>
              <a:buClr>
                <a:srgbClr val="007FA3"/>
              </a:buClr>
              <a:buSzPct val="100000"/>
              <a:buFont typeface="Arial" panose="020B0604020202020204" pitchFamily="34" charset="0"/>
              <a:buChar char="•"/>
              <a:defRPr sz="1600" b="0" i="0" u="none" strike="noStrike" cap="none">
                <a:solidFill>
                  <a:schemeClr val="dk1"/>
                </a:solidFill>
                <a:latin typeface="+mn-lt"/>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lang="en-IN" dirty="0"/>
          </a:p>
        </p:txBody>
      </p:sp>
      <p:sp>
        <p:nvSpPr>
          <p:cNvPr id="3" name="Content Placeholder 2"/>
          <p:cNvSpPr>
            <a:spLocks noGrp="1"/>
          </p:cNvSpPr>
          <p:nvPr>
            <p:ph sz="quarter" idx="13"/>
          </p:nvPr>
        </p:nvSpPr>
        <p:spPr>
          <a:xfrm>
            <a:off x="457200" y="2278063"/>
            <a:ext cx="8229600" cy="558800"/>
          </a:xfrm>
        </p:spPr>
        <p:txBody>
          <a:bodyPr/>
          <a:lstStyle>
            <a:lvl1pPr indent="-255600">
              <a:defRPr sz="1600">
                <a:latin typeface="+mn-lt"/>
              </a:defRPr>
            </a:lvl1pPr>
            <a:lvl2pPr indent="-283464">
              <a:defRPr sz="1600">
                <a:latin typeface="+mn-lt"/>
              </a:defRPr>
            </a:lvl2pPr>
            <a:lvl3pPr>
              <a:defRPr sz="1600">
                <a:latin typeface="+mn-lt"/>
              </a:defRPr>
            </a:lvl3pPr>
            <a:lvl4pPr>
              <a:defRPr sz="1600">
                <a:latin typeface="+mn-lt"/>
              </a:defRPr>
            </a:lvl4pPr>
            <a:lvl5pPr>
              <a:defRPr sz="1600">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Content Placeholder 4"/>
          <p:cNvSpPr>
            <a:spLocks noGrp="1"/>
          </p:cNvSpPr>
          <p:nvPr>
            <p:ph sz="quarter" idx="14"/>
          </p:nvPr>
        </p:nvSpPr>
        <p:spPr>
          <a:xfrm>
            <a:off x="457200" y="2954338"/>
            <a:ext cx="8232775" cy="609600"/>
          </a:xfrm>
        </p:spPr>
        <p:txBody>
          <a:bodyPr/>
          <a:lstStyle>
            <a:lvl1pPr indent="-255600">
              <a:defRPr sz="1600">
                <a:latin typeface="+mn-lt"/>
              </a:defRPr>
            </a:lvl1pPr>
            <a:lvl2pPr indent="-283464">
              <a:defRPr sz="1600">
                <a:latin typeface="+mn-lt"/>
              </a:defRPr>
            </a:lvl2pPr>
            <a:lvl3pPr>
              <a:defRPr sz="1600">
                <a:latin typeface="+mn-lt"/>
              </a:defRPr>
            </a:lvl3pPr>
            <a:lvl4pPr>
              <a:defRPr sz="1600">
                <a:latin typeface="+mn-lt"/>
              </a:defRPr>
            </a:lvl4pPr>
            <a:lvl5pPr>
              <a:defRPr sz="1600">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7" name="Content Placeholder 6"/>
          <p:cNvSpPr>
            <a:spLocks noGrp="1"/>
          </p:cNvSpPr>
          <p:nvPr>
            <p:ph sz="quarter" idx="15"/>
          </p:nvPr>
        </p:nvSpPr>
        <p:spPr>
          <a:xfrm>
            <a:off x="457200" y="3733800"/>
            <a:ext cx="8229600" cy="550863"/>
          </a:xfrm>
        </p:spPr>
        <p:txBody>
          <a:bodyPr/>
          <a:lstStyle>
            <a:lvl1pPr marL="255588" indent="-255588">
              <a:defRPr>
                <a:latin typeface="+mn-lt"/>
              </a:defRPr>
            </a:lvl1pPr>
            <a:lvl2pPr indent="-283464">
              <a:defRPr>
                <a:latin typeface="+mn-lt"/>
              </a:defRPr>
            </a:lvl2pPr>
            <a:lvl3pPr>
              <a:defRPr>
                <a:latin typeface="+mn-lt"/>
              </a:defRPr>
            </a:lvl3pPr>
            <a:lvl4pPr>
              <a:defRPr>
                <a:latin typeface="+mn-lt"/>
              </a:defRPr>
            </a:lvl4pPr>
            <a:lvl5pPr>
              <a:defRPr>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9" name="Content Placeholder 8"/>
          <p:cNvSpPr>
            <a:spLocks noGrp="1"/>
          </p:cNvSpPr>
          <p:nvPr>
            <p:ph sz="quarter" idx="16"/>
          </p:nvPr>
        </p:nvSpPr>
        <p:spPr>
          <a:xfrm>
            <a:off x="457200" y="4427538"/>
            <a:ext cx="8229600" cy="652462"/>
          </a:xfrm>
        </p:spPr>
        <p:txBody>
          <a:bodyPr/>
          <a:lstStyle>
            <a:lvl1pPr marL="255588" indent="-255588">
              <a:defRPr>
                <a:latin typeface="+mn-lt"/>
              </a:defRPr>
            </a:lvl1pPr>
            <a:lvl2pPr indent="-283464">
              <a:defRPr>
                <a:latin typeface="+mn-lt"/>
              </a:defRPr>
            </a:lvl2pPr>
            <a:lvl3pPr>
              <a:defRPr>
                <a:latin typeface="+mn-lt"/>
              </a:defRPr>
            </a:lvl3pPr>
            <a:lvl4pPr>
              <a:defRPr>
                <a:latin typeface="+mn-lt"/>
              </a:defRPr>
            </a:lvl4pPr>
            <a:lvl5pPr>
              <a:defRPr>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11" name="Content Placeholder 10"/>
          <p:cNvSpPr>
            <a:spLocks noGrp="1"/>
          </p:cNvSpPr>
          <p:nvPr>
            <p:ph sz="quarter" idx="17"/>
          </p:nvPr>
        </p:nvSpPr>
        <p:spPr>
          <a:xfrm>
            <a:off x="457200" y="5181600"/>
            <a:ext cx="8229600" cy="500063"/>
          </a:xfrm>
        </p:spPr>
        <p:txBody>
          <a:bodyPr/>
          <a:lstStyle>
            <a:lvl1pPr marL="255588" indent="-255588">
              <a:defRPr>
                <a:latin typeface="+mn-lt"/>
              </a:defRPr>
            </a:lvl1pPr>
            <a:lvl2pPr indent="-283464">
              <a:defRPr>
                <a:latin typeface="+mn-lt"/>
              </a:defRPr>
            </a:lvl2pPr>
            <a:lvl3pPr>
              <a:defRPr>
                <a:latin typeface="+mn-lt"/>
              </a:defRPr>
            </a:lvl3pPr>
            <a:lvl4pPr>
              <a:defRPr>
                <a:latin typeface="+mn-lt"/>
              </a:defRPr>
            </a:lvl4pPr>
            <a:lvl5pPr>
              <a:defRPr>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Tree>
    <p:extLst>
      <p:ext uri="{BB962C8B-B14F-4D97-AF65-F5344CB8AC3E}">
        <p14:creationId xmlns:p14="http://schemas.microsoft.com/office/powerpoint/2010/main" val="34289802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itle and 5 Content">
    <p:spTree>
      <p:nvGrpSpPr>
        <p:cNvPr id="1" name="Shape 24"/>
        <p:cNvGrpSpPr/>
        <p:nvPr/>
      </p:nvGrpSpPr>
      <p:grpSpPr>
        <a:xfrm>
          <a:off x="0" y="0"/>
          <a:ext cx="0" cy="0"/>
          <a:chOff x="0" y="0"/>
          <a:chExt cx="0" cy="0"/>
        </a:xfrm>
      </p:grpSpPr>
      <p:sp>
        <p:nvSpPr>
          <p:cNvPr id="25" name="Title 1"/>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26" name="Content Placeholder 1"/>
          <p:cNvSpPr txBox="1">
            <a:spLocks noGrp="1"/>
          </p:cNvSpPr>
          <p:nvPr>
            <p:ph type="body" idx="1"/>
          </p:nvPr>
        </p:nvSpPr>
        <p:spPr>
          <a:xfrm>
            <a:off x="457200" y="1600201"/>
            <a:ext cx="8229600" cy="533400"/>
          </a:xfrm>
          <a:prstGeom prst="rect">
            <a:avLst/>
          </a:prstGeom>
          <a:noFill/>
          <a:ln>
            <a:noFill/>
          </a:ln>
        </p:spPr>
        <p:txBody>
          <a:bodyPr lIns="91425" tIns="91425" rIns="91425" bIns="91425" anchor="t" anchorCtr="0"/>
          <a:lstStyle>
            <a:lvl1pPr marL="255600" marR="0" lvl="0" indent="-255600" algn="l" rtl="0">
              <a:spcBef>
                <a:spcPts val="1500"/>
              </a:spcBef>
              <a:buClr>
                <a:srgbClr val="007FA3"/>
              </a:buClr>
              <a:buSzPct val="100000"/>
              <a:buFont typeface="Arial" panose="020B0604020202020204" pitchFamily="34" charset="0"/>
              <a:buChar char="•"/>
              <a:defRPr sz="1600" b="0" i="0" u="none" strike="noStrike" cap="none">
                <a:solidFill>
                  <a:schemeClr val="dk1"/>
                </a:solidFill>
                <a:latin typeface="+mn-lt"/>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lang="en-IN" dirty="0"/>
          </a:p>
        </p:txBody>
      </p:sp>
      <p:sp>
        <p:nvSpPr>
          <p:cNvPr id="3" name="Content Placeholder 2"/>
          <p:cNvSpPr>
            <a:spLocks noGrp="1"/>
          </p:cNvSpPr>
          <p:nvPr>
            <p:ph sz="quarter" idx="13"/>
          </p:nvPr>
        </p:nvSpPr>
        <p:spPr>
          <a:xfrm>
            <a:off x="457200" y="2278063"/>
            <a:ext cx="8229600" cy="558800"/>
          </a:xfrm>
        </p:spPr>
        <p:txBody>
          <a:bodyPr/>
          <a:lstStyle>
            <a:lvl1pPr indent="-255600">
              <a:defRPr>
                <a:latin typeface="+mn-lt"/>
              </a:defRPr>
            </a:lvl1pPr>
            <a:lvl2pPr indent="-283464">
              <a:defRPr>
                <a:latin typeface="+mn-lt"/>
              </a:defRPr>
            </a:lvl2pPr>
            <a:lvl3pPr>
              <a:defRPr>
                <a:latin typeface="+mn-lt"/>
              </a:defRPr>
            </a:lvl3pPr>
            <a:lvl4pPr>
              <a:defRPr>
                <a:latin typeface="+mn-lt"/>
              </a:defRPr>
            </a:lvl4pPr>
            <a:lvl5pPr>
              <a:defRPr>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Content Placeholder 4"/>
          <p:cNvSpPr>
            <a:spLocks noGrp="1"/>
          </p:cNvSpPr>
          <p:nvPr>
            <p:ph sz="quarter" idx="14"/>
          </p:nvPr>
        </p:nvSpPr>
        <p:spPr>
          <a:xfrm>
            <a:off x="457200" y="2954338"/>
            <a:ext cx="8232775" cy="609600"/>
          </a:xfrm>
        </p:spPr>
        <p:txBody>
          <a:bodyPr/>
          <a:lstStyle>
            <a:lvl1pPr indent="-255600">
              <a:defRPr>
                <a:latin typeface="+mn-lt"/>
              </a:defRPr>
            </a:lvl1pPr>
            <a:lvl2pPr indent="-283464">
              <a:defRPr>
                <a:latin typeface="+mn-lt"/>
              </a:defRPr>
            </a:lvl2pPr>
            <a:lvl3pPr>
              <a:defRPr>
                <a:latin typeface="+mn-lt"/>
              </a:defRPr>
            </a:lvl3pPr>
            <a:lvl4pPr>
              <a:defRPr>
                <a:latin typeface="+mn-lt"/>
              </a:defRPr>
            </a:lvl4pPr>
            <a:lvl5pPr>
              <a:defRPr>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7" name="Content Placeholder 6"/>
          <p:cNvSpPr>
            <a:spLocks noGrp="1"/>
          </p:cNvSpPr>
          <p:nvPr>
            <p:ph sz="quarter" idx="15"/>
          </p:nvPr>
        </p:nvSpPr>
        <p:spPr>
          <a:xfrm>
            <a:off x="457200" y="3733800"/>
            <a:ext cx="8229600" cy="550863"/>
          </a:xfrm>
        </p:spPr>
        <p:txBody>
          <a:bodyPr/>
          <a:lstStyle>
            <a:lvl1pPr marL="255588" indent="-255588">
              <a:defRPr>
                <a:latin typeface="+mn-lt"/>
              </a:defRPr>
            </a:lvl1pPr>
            <a:lvl2pPr indent="-283464">
              <a:defRPr>
                <a:latin typeface="+mn-lt"/>
              </a:defRPr>
            </a:lvl2pPr>
            <a:lvl3pPr>
              <a:defRPr>
                <a:latin typeface="+mn-lt"/>
              </a:defRPr>
            </a:lvl3pPr>
            <a:lvl4pPr>
              <a:defRPr>
                <a:latin typeface="+mn-lt"/>
              </a:defRPr>
            </a:lvl4pPr>
            <a:lvl5pPr>
              <a:defRPr>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9" name="Content Placeholder 8"/>
          <p:cNvSpPr>
            <a:spLocks noGrp="1"/>
          </p:cNvSpPr>
          <p:nvPr>
            <p:ph sz="quarter" idx="16"/>
          </p:nvPr>
        </p:nvSpPr>
        <p:spPr>
          <a:xfrm>
            <a:off x="457200" y="4427538"/>
            <a:ext cx="8229600" cy="652462"/>
          </a:xfrm>
        </p:spPr>
        <p:txBody>
          <a:bodyPr/>
          <a:lstStyle>
            <a:lvl1pPr marL="255588" indent="-255588">
              <a:defRPr>
                <a:latin typeface="+mn-lt"/>
              </a:defRPr>
            </a:lvl1pPr>
            <a:lvl2pPr indent="-283464">
              <a:defRPr>
                <a:latin typeface="+mn-lt"/>
              </a:defRPr>
            </a:lvl2pPr>
            <a:lvl3pPr>
              <a:defRPr>
                <a:latin typeface="+mn-lt"/>
              </a:defRPr>
            </a:lvl3pPr>
            <a:lvl4pPr>
              <a:defRPr>
                <a:latin typeface="+mn-lt"/>
              </a:defRPr>
            </a:lvl4pPr>
            <a:lvl5pPr>
              <a:defRPr>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11" name="Content Placeholder 10"/>
          <p:cNvSpPr>
            <a:spLocks noGrp="1"/>
          </p:cNvSpPr>
          <p:nvPr>
            <p:ph sz="quarter" idx="17"/>
          </p:nvPr>
        </p:nvSpPr>
        <p:spPr>
          <a:xfrm>
            <a:off x="457200" y="5181600"/>
            <a:ext cx="8229600" cy="500063"/>
          </a:xfrm>
        </p:spPr>
        <p:txBody>
          <a:bodyPr/>
          <a:lstStyle>
            <a:lvl1pPr marL="255588" indent="-255588">
              <a:defRPr>
                <a:latin typeface="+mn-lt"/>
              </a:defRPr>
            </a:lvl1pPr>
            <a:lvl2pPr indent="-283464">
              <a:defRPr>
                <a:latin typeface="+mn-lt"/>
              </a:defRPr>
            </a:lvl2pPr>
            <a:lvl3pPr>
              <a:defRPr>
                <a:latin typeface="+mn-lt"/>
              </a:defRPr>
            </a:lvl3pPr>
            <a:lvl4pPr>
              <a:defRPr>
                <a:latin typeface="+mn-lt"/>
              </a:defRPr>
            </a:lvl4pPr>
            <a:lvl5pPr>
              <a:defRPr>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4" name="Content Placeholder 3"/>
          <p:cNvSpPr>
            <a:spLocks noGrp="1"/>
          </p:cNvSpPr>
          <p:nvPr>
            <p:ph sz="quarter" idx="18"/>
          </p:nvPr>
        </p:nvSpPr>
        <p:spPr>
          <a:xfrm>
            <a:off x="457200" y="5811838"/>
            <a:ext cx="8229600" cy="457200"/>
          </a:xfrm>
        </p:spPr>
        <p:txBody>
          <a:bodyPr/>
          <a:lstStyle>
            <a:lvl1pPr>
              <a:defRPr>
                <a:latin typeface="+mn-lt"/>
              </a:defRPr>
            </a:lvl1pPr>
            <a:lvl2pPr indent="-283464">
              <a:defRPr>
                <a:latin typeface="+mn-lt"/>
              </a:defRPr>
            </a:lvl2pPr>
            <a:lvl3pPr>
              <a:defRPr>
                <a:latin typeface="+mn-lt"/>
              </a:defRPr>
            </a:lvl3pPr>
            <a:lvl4pPr>
              <a:defRPr>
                <a:latin typeface="+mn-lt"/>
              </a:defRPr>
            </a:lvl4pPr>
            <a:lvl5pPr>
              <a:defRPr>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9"/>
          </p:nvPr>
        </p:nvSpPr>
        <p:spPr>
          <a:xfrm>
            <a:off x="3657601" y="6418263"/>
            <a:ext cx="479834" cy="2984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11"/>
          <p:cNvSpPr>
            <a:spLocks noGrp="1"/>
          </p:cNvSpPr>
          <p:nvPr>
            <p:ph sz="quarter" idx="20"/>
          </p:nvPr>
        </p:nvSpPr>
        <p:spPr>
          <a:xfrm>
            <a:off x="5503863" y="6418263"/>
            <a:ext cx="453317" cy="29845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13"/>
          <p:cNvSpPr>
            <a:spLocks noGrp="1"/>
          </p:cNvSpPr>
          <p:nvPr>
            <p:ph sz="quarter" idx="21"/>
          </p:nvPr>
        </p:nvSpPr>
        <p:spPr>
          <a:xfrm>
            <a:off x="7200900" y="6418263"/>
            <a:ext cx="576027" cy="29845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22"/>
          </p:nvPr>
        </p:nvSpPr>
        <p:spPr>
          <a:xfrm flipH="1">
            <a:off x="7976101" y="6418263"/>
            <a:ext cx="778599" cy="29845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447949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Chapter Opener">
    <p:spTree>
      <p:nvGrpSpPr>
        <p:cNvPr id="1" name="Shape 37"/>
        <p:cNvGrpSpPr/>
        <p:nvPr/>
      </p:nvGrpSpPr>
      <p:grpSpPr>
        <a:xfrm>
          <a:off x="0" y="0"/>
          <a:ext cx="0" cy="0"/>
          <a:chOff x="0" y="0"/>
          <a:chExt cx="0" cy="0"/>
        </a:xfrm>
      </p:grpSpPr>
      <p:sp>
        <p:nvSpPr>
          <p:cNvPr id="38" name="Shape 38"/>
          <p:cNvSpPr txBox="1">
            <a:spLocks noGrp="1"/>
          </p:cNvSpPr>
          <p:nvPr>
            <p:ph type="title"/>
          </p:nvPr>
        </p:nvSpPr>
        <p:spPr>
          <a:xfrm>
            <a:off x="457200" y="215371"/>
            <a:ext cx="8229600" cy="622828"/>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39" name="Shape 39"/>
          <p:cNvSpPr txBox="1">
            <a:spLocks noGrp="1"/>
          </p:cNvSpPr>
          <p:nvPr>
            <p:ph type="body" idx="1"/>
          </p:nvPr>
        </p:nvSpPr>
        <p:spPr>
          <a:xfrm>
            <a:off x="457200" y="816429"/>
            <a:ext cx="8229600" cy="478970"/>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000" b="0" i="0" u="none" strike="noStrike" cap="none">
                <a:solidFill>
                  <a:srgbClr val="007FA3"/>
                </a:solidFill>
                <a:latin typeface="Arial"/>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endParaRPr/>
          </a:p>
        </p:txBody>
      </p:sp>
      <p:sp>
        <p:nvSpPr>
          <p:cNvPr id="40" name="Shape 40"/>
          <p:cNvSpPr txBox="1">
            <a:spLocks noGrp="1"/>
          </p:cNvSpPr>
          <p:nvPr>
            <p:ph type="body" idx="2"/>
          </p:nvPr>
        </p:nvSpPr>
        <p:spPr>
          <a:xfrm>
            <a:off x="5029200" y="1600200"/>
            <a:ext cx="3657600" cy="1600198"/>
          </a:xfrm>
          <a:prstGeom prst="rect">
            <a:avLst/>
          </a:prstGeom>
          <a:noFill/>
          <a:ln>
            <a:noFill/>
          </a:ln>
        </p:spPr>
        <p:txBody>
          <a:bodyPr lIns="91425" tIns="91425" rIns="91425" bIns="91425" anchor="b" anchorCtr="0"/>
          <a:lstStyle>
            <a:lvl1pPr marL="0" marR="0" lvl="0" indent="0" algn="l" rtl="0">
              <a:spcBef>
                <a:spcPts val="0"/>
              </a:spcBef>
              <a:buClr>
                <a:srgbClr val="007FA3"/>
              </a:buClr>
              <a:buFont typeface="Arial"/>
              <a:buNone/>
              <a:defRPr sz="30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44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9pPr>
          </a:lstStyle>
          <a:p>
            <a:endParaRPr/>
          </a:p>
        </p:txBody>
      </p:sp>
      <p:sp>
        <p:nvSpPr>
          <p:cNvPr id="41" name="Shape 41"/>
          <p:cNvSpPr txBox="1">
            <a:spLocks noGrp="1"/>
          </p:cNvSpPr>
          <p:nvPr>
            <p:ph type="body" idx="3"/>
          </p:nvPr>
        </p:nvSpPr>
        <p:spPr>
          <a:xfrm>
            <a:off x="5029200" y="3200400"/>
            <a:ext cx="3657600" cy="2925763"/>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2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endParaRPr/>
          </a:p>
        </p:txBody>
      </p:sp>
      <p:sp>
        <p:nvSpPr>
          <p:cNvPr id="42" name="Shape 42"/>
          <p:cNvSpPr txBox="1">
            <a:spLocks noGrp="1"/>
          </p:cNvSpPr>
          <p:nvPr>
            <p:ph type="ftr" idx="11"/>
          </p:nvPr>
        </p:nvSpPr>
        <p:spPr>
          <a:xfrm>
            <a:off x="93969" y="6165337"/>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43" name="Shape 43"/>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44" name="Shape 44"/>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Title + Learning Objectives and Content">
    <p:spTree>
      <p:nvGrpSpPr>
        <p:cNvPr id="1" name="Shape 61"/>
        <p:cNvGrpSpPr/>
        <p:nvPr/>
      </p:nvGrpSpPr>
      <p:grpSpPr>
        <a:xfrm>
          <a:off x="0" y="0"/>
          <a:ext cx="0" cy="0"/>
          <a:chOff x="0" y="0"/>
          <a:chExt cx="0" cy="0"/>
        </a:xfrm>
      </p:grpSpPr>
      <p:sp>
        <p:nvSpPr>
          <p:cNvPr id="62" name="Shape 62"/>
          <p:cNvSpPr txBox="1">
            <a:spLocks noGrp="1"/>
          </p:cNvSpPr>
          <p:nvPr>
            <p:ph type="title"/>
          </p:nvPr>
        </p:nvSpPr>
        <p:spPr>
          <a:xfrm>
            <a:off x="457200" y="215371"/>
            <a:ext cx="8229600" cy="622828"/>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63" name="Shape 63"/>
          <p:cNvSpPr txBox="1">
            <a:spLocks noGrp="1"/>
          </p:cNvSpPr>
          <p:nvPr>
            <p:ph type="body" idx="1"/>
          </p:nvPr>
        </p:nvSpPr>
        <p:spPr>
          <a:xfrm>
            <a:off x="457200" y="816429"/>
            <a:ext cx="8229600" cy="402769"/>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1600" b="0" i="0" u="none" strike="noStrike" cap="none">
                <a:solidFill>
                  <a:srgbClr val="007FA3"/>
                </a:solidFill>
                <a:latin typeface="Arial"/>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endParaRPr/>
          </a:p>
        </p:txBody>
      </p:sp>
      <p:sp>
        <p:nvSpPr>
          <p:cNvPr id="64" name="Shape 64"/>
          <p:cNvSpPr txBox="1">
            <a:spLocks noGrp="1"/>
          </p:cNvSpPr>
          <p:nvPr>
            <p:ph type="body" idx="2"/>
          </p:nvPr>
        </p:nvSpPr>
        <p:spPr>
          <a:xfrm>
            <a:off x="457200" y="1600200"/>
            <a:ext cx="8229600" cy="4525963"/>
          </a:xfrm>
          <a:prstGeom prst="rect">
            <a:avLst/>
          </a:prstGeom>
          <a:noFill/>
          <a:ln>
            <a:noFill/>
          </a:ln>
        </p:spPr>
        <p:txBody>
          <a:bodyPr lIns="91425" tIns="91425" rIns="91425" bIns="91425" anchor="t" anchorCtr="0"/>
          <a:lstStyle>
            <a:lvl1pPr marL="256032" marR="0" lvl="0" indent="-256032" algn="l" rtl="0">
              <a:spcBef>
                <a:spcPts val="1500"/>
              </a:spcBef>
              <a:buClr>
                <a:srgbClr val="007FA3"/>
              </a:buClr>
              <a:buSzPct val="100000"/>
              <a:buFont typeface="Arial"/>
              <a:buChar char="•"/>
              <a:defRPr sz="1600" b="0" i="0" u="none" strike="noStrike" cap="none">
                <a:solidFill>
                  <a:schemeClr val="dk1"/>
                </a:solidFill>
                <a:latin typeface="+mn-lt"/>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dirty="0"/>
          </a:p>
        </p:txBody>
      </p:sp>
      <p:sp>
        <p:nvSpPr>
          <p:cNvPr id="65" name="Shape 65"/>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66" name="Shape 66"/>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67" name="Shape 67"/>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68"/>
        <p:cNvGrpSpPr/>
        <p:nvPr/>
      </p:nvGrpSpPr>
      <p:grpSpPr>
        <a:xfrm>
          <a:off x="0" y="0"/>
          <a:ext cx="0" cy="0"/>
          <a:chOff x="0" y="0"/>
          <a:chExt cx="0" cy="0"/>
        </a:xfrm>
      </p:grpSpPr>
      <p:sp>
        <p:nvSpPr>
          <p:cNvPr id="69" name="Shape 69"/>
          <p:cNvSpPr txBox="1">
            <a:spLocks noGrp="1"/>
          </p:cNvSpPr>
          <p:nvPr>
            <p:ph type="title"/>
          </p:nvPr>
        </p:nvSpPr>
        <p:spPr>
          <a:xfrm>
            <a:off x="685800" y="1447800"/>
            <a:ext cx="7772400" cy="2152651"/>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70" name="Shape 70"/>
          <p:cNvSpPr txBox="1">
            <a:spLocks noGrp="1"/>
          </p:cNvSpPr>
          <p:nvPr>
            <p:ph type="body" idx="1"/>
          </p:nvPr>
        </p:nvSpPr>
        <p:spPr>
          <a:xfrm>
            <a:off x="674687" y="3962400"/>
            <a:ext cx="7794626" cy="1752600"/>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1600" b="0" i="0" u="none" strike="noStrike" cap="none">
                <a:solidFill>
                  <a:srgbClr val="007FA3"/>
                </a:solidFill>
                <a:latin typeface="Arial"/>
                <a:ea typeface="Arial"/>
                <a:cs typeface="Arial"/>
                <a:sym typeface="Arial"/>
              </a:defRPr>
            </a:lvl1pPr>
            <a:lvl2pPr marL="457200" marR="0" lvl="1" indent="0" algn="l" rtl="0">
              <a:spcBef>
                <a:spcPts val="600"/>
              </a:spcBef>
              <a:buClr>
                <a:srgbClr val="007FA3"/>
              </a:buClr>
              <a:buFont typeface="Arial"/>
              <a:buNone/>
              <a:defRPr sz="1800" b="0" i="0" u="none" strike="noStrike" cap="none">
                <a:solidFill>
                  <a:srgbClr val="888888"/>
                </a:solidFill>
                <a:latin typeface="Arial"/>
                <a:ea typeface="Arial"/>
                <a:cs typeface="Arial"/>
                <a:sym typeface="Arial"/>
              </a:defRPr>
            </a:lvl2pPr>
            <a:lvl3pPr marL="914400" marR="0" lvl="2" indent="0" algn="l" rtl="0">
              <a:spcBef>
                <a:spcPts val="600"/>
              </a:spcBef>
              <a:buClr>
                <a:srgbClr val="007FA3"/>
              </a:buClr>
              <a:buFont typeface="Noto Sans Symbols"/>
              <a:buNone/>
              <a:defRPr sz="1600" b="0" i="0" u="none" strike="noStrike" cap="none">
                <a:solidFill>
                  <a:srgbClr val="888888"/>
                </a:solidFill>
                <a:latin typeface="Arial"/>
                <a:ea typeface="Arial"/>
                <a:cs typeface="Arial"/>
                <a:sym typeface="Arial"/>
              </a:defRPr>
            </a:lvl3pPr>
            <a:lvl4pPr marL="1371600" marR="0" lvl="3" indent="0" algn="l" rtl="0">
              <a:spcBef>
                <a:spcPts val="600"/>
              </a:spcBef>
              <a:buClr>
                <a:srgbClr val="007FA3"/>
              </a:buClr>
              <a:buFont typeface="Arial"/>
              <a:buNone/>
              <a:defRPr sz="1400" b="0" i="0" u="none" strike="noStrike" cap="none">
                <a:solidFill>
                  <a:srgbClr val="888888"/>
                </a:solidFill>
                <a:latin typeface="Arial"/>
                <a:ea typeface="Arial"/>
                <a:cs typeface="Arial"/>
                <a:sym typeface="Arial"/>
              </a:defRPr>
            </a:lvl4pPr>
            <a:lvl5pPr marL="1828800" marR="0" lvl="4" indent="0" algn="l" rtl="0">
              <a:spcBef>
                <a:spcPts val="600"/>
              </a:spcBef>
              <a:buClr>
                <a:srgbClr val="007FA3"/>
              </a:buClr>
              <a:buFont typeface="Arial"/>
              <a:buNone/>
              <a:defRPr sz="1400" b="0" i="0" u="none" strike="noStrike" cap="none">
                <a:solidFill>
                  <a:srgbClr val="888888"/>
                </a:solidFill>
                <a:latin typeface="Arial"/>
                <a:ea typeface="Arial"/>
                <a:cs typeface="Arial"/>
                <a:sym typeface="Arial"/>
              </a:defRPr>
            </a:lvl5pPr>
            <a:lvl6pPr marL="2286000" marR="0" lvl="5"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6pPr>
            <a:lvl7pPr marL="2743200" marR="0" lvl="6"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7pPr>
            <a:lvl8pPr marL="3200400" marR="0" lvl="7"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8pPr>
            <a:lvl9pPr marL="3657600" marR="0" lvl="8"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9pPr>
          </a:lstStyle>
          <a:p>
            <a:endParaRPr/>
          </a:p>
        </p:txBody>
      </p:sp>
      <p:sp>
        <p:nvSpPr>
          <p:cNvPr id="71" name="Shape 71"/>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72" name="Shape 72"/>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73" name="Shape 73"/>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Title Only">
    <p:spTree>
      <p:nvGrpSpPr>
        <p:cNvPr id="1" name="Shape 74"/>
        <p:cNvGrpSpPr/>
        <p:nvPr/>
      </p:nvGrpSpPr>
      <p:grpSpPr>
        <a:xfrm>
          <a:off x="0" y="0"/>
          <a:ext cx="0" cy="0"/>
          <a:chOff x="0" y="0"/>
          <a:chExt cx="0" cy="0"/>
        </a:xfrm>
      </p:grpSpPr>
      <p:sp>
        <p:nvSpPr>
          <p:cNvPr id="75" name="Shape 75"/>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76" name="Shape 76"/>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77" name="Shape 77"/>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78" name="Shape 78"/>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Two Content">
    <p:spTree>
      <p:nvGrpSpPr>
        <p:cNvPr id="1" name="Shape 30"/>
        <p:cNvGrpSpPr/>
        <p:nvPr/>
      </p:nvGrpSpPr>
      <p:grpSpPr>
        <a:xfrm>
          <a:off x="0" y="0"/>
          <a:ext cx="0" cy="0"/>
          <a:chOff x="0" y="0"/>
          <a:chExt cx="0" cy="0"/>
        </a:xfrm>
      </p:grpSpPr>
      <p:sp>
        <p:nvSpPr>
          <p:cNvPr id="31" name="Shape 31"/>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32" name="Shape 32"/>
          <p:cNvSpPr txBox="1">
            <a:spLocks noGrp="1"/>
          </p:cNvSpPr>
          <p:nvPr>
            <p:ph type="body" idx="1"/>
          </p:nvPr>
        </p:nvSpPr>
        <p:spPr>
          <a:xfrm>
            <a:off x="457200" y="1600200"/>
            <a:ext cx="8229600" cy="2163763"/>
          </a:xfrm>
          <a:prstGeom prst="rect">
            <a:avLst/>
          </a:prstGeom>
          <a:noFill/>
          <a:ln>
            <a:noFill/>
          </a:ln>
        </p:spPr>
        <p:txBody>
          <a:bodyPr lIns="91425" tIns="91425" rIns="91425" bIns="91425" anchor="t" anchorCtr="0"/>
          <a:lstStyle>
            <a:lvl1pPr marL="256032" marR="0" lvl="0" indent="-256032" algn="l" rtl="0">
              <a:spcBef>
                <a:spcPts val="1500"/>
              </a:spcBef>
              <a:buClr>
                <a:srgbClr val="007FA3"/>
              </a:buClr>
              <a:buSzPct val="100000"/>
              <a:buFont typeface="Arial"/>
              <a:buChar char="•"/>
              <a:defRPr sz="1600" b="0" i="0" u="none" strike="noStrike" cap="none">
                <a:solidFill>
                  <a:schemeClr val="dk1"/>
                </a:solidFill>
                <a:latin typeface="+mn-lt"/>
                <a:ea typeface="Arial"/>
                <a:cs typeface="Arial"/>
                <a:sym typeface="Arial"/>
              </a:defRPr>
            </a:lvl1pPr>
            <a:lvl2pPr marL="742950" marR="0" lvl="1" indent="-283464" algn="l" rtl="0">
              <a:spcBef>
                <a:spcPts val="600"/>
              </a:spcBef>
              <a:buClr>
                <a:srgbClr val="007FA3"/>
              </a:buClr>
              <a:buSzPct val="100000"/>
              <a:buFont typeface="Arial"/>
              <a:buChar char="–"/>
              <a:defRPr sz="1600" b="0" i="0" u="none" strike="noStrike" cap="none">
                <a:solidFill>
                  <a:schemeClr val="dk1"/>
                </a:solidFill>
                <a:latin typeface="+mn-lt"/>
                <a:ea typeface="Arial"/>
                <a:cs typeface="Arial"/>
                <a:sym typeface="Arial"/>
              </a:defRPr>
            </a:lvl2pPr>
            <a:lvl3pPr marL="1143000" marR="0" lvl="2" indent="-228600" algn="l" rtl="0">
              <a:spcBef>
                <a:spcPts val="600"/>
              </a:spcBef>
              <a:buClr>
                <a:srgbClr val="007FA3"/>
              </a:buClr>
              <a:buSzPct val="100000"/>
              <a:buFont typeface="Noto Sans Symbols"/>
              <a:buChar char="▪"/>
              <a:defRPr sz="1600" b="0" i="0" u="none" strike="noStrike" cap="none">
                <a:solidFill>
                  <a:schemeClr val="dk1"/>
                </a:solidFill>
                <a:latin typeface="+mn-lt"/>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6pPr>
            <a:lvl7pPr marL="2971800" marR="0" lvl="6"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7pPr>
            <a:lvl8pPr marL="3429000" marR="0" lvl="7"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8pPr>
            <a:lvl9pPr marL="3886200" marR="0" lvl="8"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9pPr>
          </a:lstStyle>
          <a:p>
            <a:endParaRPr lang="en-US" dirty="0"/>
          </a:p>
          <a:p>
            <a:pPr lvl="1"/>
            <a:endParaRPr lang="en-US" dirty="0"/>
          </a:p>
          <a:p>
            <a:pPr lvl="2"/>
            <a:endParaRPr dirty="0"/>
          </a:p>
        </p:txBody>
      </p:sp>
      <p:sp>
        <p:nvSpPr>
          <p:cNvPr id="33" name="Shape 33"/>
          <p:cNvSpPr txBox="1">
            <a:spLocks noGrp="1"/>
          </p:cNvSpPr>
          <p:nvPr>
            <p:ph type="body" idx="2"/>
          </p:nvPr>
        </p:nvSpPr>
        <p:spPr>
          <a:xfrm>
            <a:off x="457200" y="3962400"/>
            <a:ext cx="8229600" cy="2163763"/>
          </a:xfrm>
          <a:prstGeom prst="rect">
            <a:avLst/>
          </a:prstGeom>
          <a:noFill/>
          <a:ln>
            <a:noFill/>
          </a:ln>
        </p:spPr>
        <p:txBody>
          <a:bodyPr lIns="91425" tIns="91425" rIns="91425" bIns="91425" anchor="t" anchorCtr="0"/>
          <a:lstStyle>
            <a:lvl1pPr marL="256032" marR="0" lvl="0" indent="-256032" algn="l" rtl="0">
              <a:spcBef>
                <a:spcPts val="1500"/>
              </a:spcBef>
              <a:buClr>
                <a:srgbClr val="007FA3"/>
              </a:buClr>
              <a:buSzPct val="100000"/>
              <a:buFont typeface="Arial"/>
              <a:buChar char="•"/>
              <a:defRPr sz="1600" b="0" i="0" u="none" strike="noStrike" cap="none">
                <a:solidFill>
                  <a:schemeClr val="dk1"/>
                </a:solidFill>
                <a:latin typeface="+mn-lt"/>
                <a:ea typeface="Arial"/>
                <a:cs typeface="Arial"/>
                <a:sym typeface="Arial"/>
              </a:defRPr>
            </a:lvl1pPr>
            <a:lvl2pPr marL="742950" marR="0" lvl="1" indent="-283464" algn="l" rtl="0">
              <a:spcBef>
                <a:spcPts val="600"/>
              </a:spcBef>
              <a:buClr>
                <a:srgbClr val="007FA3"/>
              </a:buClr>
              <a:buSzPct val="100000"/>
              <a:buFont typeface="Arial"/>
              <a:buChar char="–"/>
              <a:defRPr sz="1600" b="0" i="0" u="none" strike="noStrike" cap="none">
                <a:solidFill>
                  <a:schemeClr val="dk1"/>
                </a:solidFill>
                <a:latin typeface="+mn-lt"/>
                <a:ea typeface="Arial"/>
                <a:cs typeface="Arial"/>
                <a:sym typeface="Arial"/>
              </a:defRPr>
            </a:lvl2pPr>
            <a:lvl3pPr marL="1143000" marR="0" lvl="2" indent="-228600" algn="l" rtl="0">
              <a:spcBef>
                <a:spcPts val="600"/>
              </a:spcBef>
              <a:buClr>
                <a:srgbClr val="007FA3"/>
              </a:buClr>
              <a:buSzPct val="100000"/>
              <a:buFont typeface="Noto Sans Symbols"/>
              <a:buChar char="▪"/>
              <a:defRPr sz="1600" b="0" i="0" u="none" strike="noStrike" cap="none">
                <a:solidFill>
                  <a:schemeClr val="dk1"/>
                </a:solidFill>
                <a:latin typeface="+mn-lt"/>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6pPr>
            <a:lvl7pPr marL="2971800" marR="0" lvl="6"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7pPr>
            <a:lvl8pPr marL="3429000" marR="0" lvl="7"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8pPr>
            <a:lvl9pPr marL="3886200" marR="0" lvl="8"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9pPr>
          </a:lstStyle>
          <a:p>
            <a:endParaRPr lang="en-US" dirty="0"/>
          </a:p>
          <a:p>
            <a:pPr lvl="1"/>
            <a:endParaRPr lang="en-US" dirty="0"/>
          </a:p>
          <a:p>
            <a:pPr lvl="2"/>
            <a:endParaRPr dirty="0"/>
          </a:p>
        </p:txBody>
      </p:sp>
      <p:sp>
        <p:nvSpPr>
          <p:cNvPr id="34" name="Shape 34"/>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35" name="Shape 35"/>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36" name="Shape 36"/>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Tree>
    <p:extLst>
      <p:ext uri="{BB962C8B-B14F-4D97-AF65-F5344CB8AC3E}">
        <p14:creationId xmlns:p14="http://schemas.microsoft.com/office/powerpoint/2010/main" val="1461762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Blank">
    <p:spTree>
      <p:nvGrpSpPr>
        <p:cNvPr id="1" name="Shape 79"/>
        <p:cNvGrpSpPr/>
        <p:nvPr/>
      </p:nvGrpSpPr>
      <p:grpSpPr>
        <a:xfrm>
          <a:off x="0" y="0"/>
          <a:ext cx="0" cy="0"/>
          <a:chOff x="0" y="0"/>
          <a:chExt cx="0" cy="0"/>
        </a:xfrm>
      </p:grpSpPr>
      <p:sp>
        <p:nvSpPr>
          <p:cNvPr id="80" name="Shape 80"/>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81" name="Shape 81"/>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82" name="Shape 82"/>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dk1"/>
                </a:solidFill>
                <a:latin typeface="Arial"/>
                <a:ea typeface="Arial"/>
                <a:cs typeface="Arial"/>
                <a:sym typeface="Arial"/>
              </a:rPr>
              <a:t>‹#›</a:t>
            </a:fld>
            <a:endParaRPr lang="en-US" sz="900" b="0" i="0" u="none" strike="noStrike" cap="none" dirty="0">
              <a:solidFill>
                <a:schemeClr val="dk1"/>
              </a:solidFill>
              <a:latin typeface="Arial"/>
              <a:ea typeface="Arial"/>
              <a:cs typeface="Arial"/>
              <a:sym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earning Objective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lvl1pPr>
              <a:defRPr>
                <a:solidFill>
                  <a:srgbClr val="3399B5"/>
                </a:solidFill>
              </a:defRPr>
            </a:lvl1pPr>
          </a:lstStyle>
          <a:p>
            <a:r>
              <a:rPr lang="en-US" dirty="0"/>
              <a:t>Click to edit Master title style</a:t>
            </a:r>
          </a:p>
        </p:txBody>
      </p:sp>
      <p:sp>
        <p:nvSpPr>
          <p:cNvPr id="3" name="Content Placeholder 2"/>
          <p:cNvSpPr>
            <a:spLocks noGrp="1"/>
          </p:cNvSpPr>
          <p:nvPr>
            <p:ph idx="1"/>
          </p:nvPr>
        </p:nvSpPr>
        <p:spPr/>
        <p:txBody>
          <a:bodyPr/>
          <a:lstStyle>
            <a:lvl1pPr marL="118872" indent="-118872">
              <a:buClr>
                <a:srgbClr val="007FA3"/>
              </a:buClr>
              <a:buSzPct val="25000"/>
              <a:defRPr sz="1600"/>
            </a:lvl1pPr>
            <a:lvl2pPr marL="569913" indent="-285750">
              <a:buClr>
                <a:srgbClr val="007FA3"/>
              </a:buClr>
              <a:defRPr sz="1600"/>
            </a:lvl2pPr>
            <a:lvl3pPr>
              <a:buClr>
                <a:srgbClr val="007FA3"/>
              </a:buClr>
              <a:defRPr sz="1600"/>
            </a:lvl3pPr>
            <a:lvl4pPr>
              <a:buClr>
                <a:srgbClr val="007FA3"/>
              </a:buClr>
              <a:defRPr sz="1600"/>
            </a:lvl4pPr>
            <a:lvl5pPr>
              <a:buClr>
                <a:srgbClr val="007FA3"/>
              </a:buClr>
              <a:defRPr sz="1600"/>
            </a:lvl5pPr>
            <a:lvl6pPr>
              <a:buClr>
                <a:srgbClr val="007FA3"/>
              </a:buClr>
              <a:defRPr sz="1600"/>
            </a:lvl6pPr>
            <a:lvl7pPr>
              <a:buClr>
                <a:srgbClr val="007FA3"/>
              </a:buClr>
              <a:defRPr sz="1600"/>
            </a:lvl7pPr>
            <a:lvl8pPr>
              <a:buClr>
                <a:srgbClr val="007FA3"/>
              </a:buClr>
              <a:defRPr sz="1600"/>
            </a:lvl8pPr>
            <a:lvl9pPr>
              <a:buClr>
                <a:srgbClr val="007FA3"/>
              </a:buCl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pPr/>
              <a:t>9/17/18</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6287194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Chapter Opener">
    <p:spTree>
      <p:nvGrpSpPr>
        <p:cNvPr id="1" name="Shape 37"/>
        <p:cNvGrpSpPr/>
        <p:nvPr/>
      </p:nvGrpSpPr>
      <p:grpSpPr>
        <a:xfrm>
          <a:off x="0" y="0"/>
          <a:ext cx="0" cy="0"/>
          <a:chOff x="0" y="0"/>
          <a:chExt cx="0" cy="0"/>
        </a:xfrm>
      </p:grpSpPr>
      <p:sp>
        <p:nvSpPr>
          <p:cNvPr id="38" name="Shape 38"/>
          <p:cNvSpPr txBox="1">
            <a:spLocks noGrp="1"/>
          </p:cNvSpPr>
          <p:nvPr>
            <p:ph type="title"/>
          </p:nvPr>
        </p:nvSpPr>
        <p:spPr>
          <a:xfrm>
            <a:off x="457200" y="215371"/>
            <a:ext cx="8229600" cy="622828"/>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39" name="Shape 39"/>
          <p:cNvSpPr txBox="1">
            <a:spLocks noGrp="1"/>
          </p:cNvSpPr>
          <p:nvPr>
            <p:ph type="body" idx="1"/>
          </p:nvPr>
        </p:nvSpPr>
        <p:spPr>
          <a:xfrm>
            <a:off x="457200" y="816429"/>
            <a:ext cx="8229600" cy="478970"/>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000" b="0" i="0" u="none" strike="noStrike" cap="none">
                <a:solidFill>
                  <a:srgbClr val="007FA3"/>
                </a:solidFill>
                <a:latin typeface="Arial"/>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endParaRPr/>
          </a:p>
        </p:txBody>
      </p:sp>
      <p:sp>
        <p:nvSpPr>
          <p:cNvPr id="40" name="Shape 40"/>
          <p:cNvSpPr txBox="1">
            <a:spLocks noGrp="1"/>
          </p:cNvSpPr>
          <p:nvPr>
            <p:ph type="body" idx="2"/>
          </p:nvPr>
        </p:nvSpPr>
        <p:spPr>
          <a:xfrm>
            <a:off x="5029200" y="1600200"/>
            <a:ext cx="3657600" cy="1600198"/>
          </a:xfrm>
          <a:prstGeom prst="rect">
            <a:avLst/>
          </a:prstGeom>
          <a:noFill/>
          <a:ln>
            <a:noFill/>
          </a:ln>
        </p:spPr>
        <p:txBody>
          <a:bodyPr lIns="91425" tIns="91425" rIns="91425" bIns="91425" anchor="b" anchorCtr="0"/>
          <a:lstStyle>
            <a:lvl1pPr marL="0" marR="0" lvl="0" indent="0" algn="l" rtl="0">
              <a:spcBef>
                <a:spcPts val="0"/>
              </a:spcBef>
              <a:buClr>
                <a:srgbClr val="007FA3"/>
              </a:buClr>
              <a:buFont typeface="Arial"/>
              <a:buNone/>
              <a:defRPr sz="30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44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9pPr>
          </a:lstStyle>
          <a:p>
            <a:endParaRPr/>
          </a:p>
        </p:txBody>
      </p:sp>
      <p:sp>
        <p:nvSpPr>
          <p:cNvPr id="41" name="Shape 41"/>
          <p:cNvSpPr txBox="1">
            <a:spLocks noGrp="1"/>
          </p:cNvSpPr>
          <p:nvPr>
            <p:ph type="body" idx="3"/>
          </p:nvPr>
        </p:nvSpPr>
        <p:spPr>
          <a:xfrm>
            <a:off x="5029200" y="3200400"/>
            <a:ext cx="3657600" cy="2925763"/>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2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endParaRPr/>
          </a:p>
        </p:txBody>
      </p:sp>
      <p:sp>
        <p:nvSpPr>
          <p:cNvPr id="42" name="Shape 42"/>
          <p:cNvSpPr txBox="1">
            <a:spLocks noGrp="1"/>
          </p:cNvSpPr>
          <p:nvPr>
            <p:ph type="ftr" idx="11"/>
          </p:nvPr>
        </p:nvSpPr>
        <p:spPr>
          <a:xfrm>
            <a:off x="93969" y="6165337"/>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43" name="Shape 43"/>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44" name="Shape 44"/>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a:solidFill>
                <a:schemeClr val="lt1"/>
              </a:solidFill>
              <a:latin typeface="Arial"/>
              <a:ea typeface="Arial"/>
              <a:cs typeface="Arial"/>
              <a:sym typeface="Arial"/>
            </a:endParaRPr>
          </a:p>
        </p:txBody>
      </p:sp>
      <p:sp>
        <p:nvSpPr>
          <p:cNvPr id="9" name="Shape 39"/>
          <p:cNvSpPr txBox="1">
            <a:spLocks noGrp="1"/>
          </p:cNvSpPr>
          <p:nvPr>
            <p:ph type="body" idx="13"/>
          </p:nvPr>
        </p:nvSpPr>
        <p:spPr>
          <a:xfrm>
            <a:off x="474779" y="1500547"/>
            <a:ext cx="8229600" cy="205153"/>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000" b="0" i="0" u="none" strike="noStrike" cap="none">
                <a:solidFill>
                  <a:srgbClr val="007FA3"/>
                </a:solidFill>
                <a:latin typeface="Arial"/>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endParaRPr/>
          </a:p>
        </p:txBody>
      </p:sp>
    </p:spTree>
    <p:extLst>
      <p:ext uri="{BB962C8B-B14F-4D97-AF65-F5344CB8AC3E}">
        <p14:creationId xmlns:p14="http://schemas.microsoft.com/office/powerpoint/2010/main" val="34500906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le and 3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457200" y="1600200"/>
            <a:ext cx="8229600" cy="919336"/>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pPr/>
              <a:t>9/17/18</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sp>
        <p:nvSpPr>
          <p:cNvPr id="13" name="Content Placeholder 2"/>
          <p:cNvSpPr>
            <a:spLocks noGrp="1"/>
          </p:cNvSpPr>
          <p:nvPr>
            <p:ph idx="13"/>
          </p:nvPr>
        </p:nvSpPr>
        <p:spPr>
          <a:xfrm>
            <a:off x="473720" y="2807084"/>
            <a:ext cx="8229600" cy="919336"/>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idx="14"/>
          </p:nvPr>
        </p:nvSpPr>
        <p:spPr>
          <a:xfrm>
            <a:off x="473720" y="4013968"/>
            <a:ext cx="8229600" cy="919336"/>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84953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hapter Opener">
    <p:spTree>
      <p:nvGrpSpPr>
        <p:cNvPr id="1" name="Shape 37"/>
        <p:cNvGrpSpPr/>
        <p:nvPr/>
      </p:nvGrpSpPr>
      <p:grpSpPr>
        <a:xfrm>
          <a:off x="0" y="0"/>
          <a:ext cx="0" cy="0"/>
          <a:chOff x="0" y="0"/>
          <a:chExt cx="0" cy="0"/>
        </a:xfrm>
      </p:grpSpPr>
      <p:sp>
        <p:nvSpPr>
          <p:cNvPr id="38" name="Shape 38"/>
          <p:cNvSpPr txBox="1">
            <a:spLocks noGrp="1"/>
          </p:cNvSpPr>
          <p:nvPr>
            <p:ph type="title"/>
          </p:nvPr>
        </p:nvSpPr>
        <p:spPr>
          <a:xfrm>
            <a:off x="457200" y="215371"/>
            <a:ext cx="8229600" cy="622828"/>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39" name="Shape 39"/>
          <p:cNvSpPr txBox="1">
            <a:spLocks noGrp="1"/>
          </p:cNvSpPr>
          <p:nvPr>
            <p:ph type="body" idx="1"/>
          </p:nvPr>
        </p:nvSpPr>
        <p:spPr>
          <a:xfrm>
            <a:off x="457200" y="816429"/>
            <a:ext cx="8229600" cy="478970"/>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000" b="0" i="0" u="none" strike="noStrike" cap="none">
                <a:solidFill>
                  <a:srgbClr val="007FA3"/>
                </a:solidFill>
                <a:latin typeface="Arial"/>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endParaRPr/>
          </a:p>
        </p:txBody>
      </p:sp>
      <p:sp>
        <p:nvSpPr>
          <p:cNvPr id="40" name="Shape 40"/>
          <p:cNvSpPr txBox="1">
            <a:spLocks noGrp="1"/>
          </p:cNvSpPr>
          <p:nvPr>
            <p:ph type="body" idx="2"/>
          </p:nvPr>
        </p:nvSpPr>
        <p:spPr>
          <a:xfrm>
            <a:off x="5029200" y="1600200"/>
            <a:ext cx="3657600" cy="1600198"/>
          </a:xfrm>
          <a:prstGeom prst="rect">
            <a:avLst/>
          </a:prstGeom>
          <a:noFill/>
          <a:ln>
            <a:noFill/>
          </a:ln>
        </p:spPr>
        <p:txBody>
          <a:bodyPr lIns="91425" tIns="91425" rIns="91425" bIns="91425" anchor="b" anchorCtr="0"/>
          <a:lstStyle>
            <a:lvl1pPr marL="0" marR="0" lvl="0" indent="0" algn="l" rtl="0">
              <a:spcBef>
                <a:spcPts val="0"/>
              </a:spcBef>
              <a:buClr>
                <a:srgbClr val="007FA3"/>
              </a:buClr>
              <a:buFont typeface="Arial"/>
              <a:buNone/>
              <a:defRPr sz="30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44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9pPr>
          </a:lstStyle>
          <a:p>
            <a:endParaRPr/>
          </a:p>
        </p:txBody>
      </p:sp>
      <p:sp>
        <p:nvSpPr>
          <p:cNvPr id="41" name="Shape 41"/>
          <p:cNvSpPr txBox="1">
            <a:spLocks noGrp="1"/>
          </p:cNvSpPr>
          <p:nvPr>
            <p:ph type="body" idx="3"/>
          </p:nvPr>
        </p:nvSpPr>
        <p:spPr>
          <a:xfrm>
            <a:off x="5029200" y="3200400"/>
            <a:ext cx="3657600" cy="2925763"/>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2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endParaRPr/>
          </a:p>
        </p:txBody>
      </p:sp>
      <p:sp>
        <p:nvSpPr>
          <p:cNvPr id="42" name="Shape 42"/>
          <p:cNvSpPr txBox="1">
            <a:spLocks noGrp="1"/>
          </p:cNvSpPr>
          <p:nvPr>
            <p:ph type="ftr" idx="11"/>
          </p:nvPr>
        </p:nvSpPr>
        <p:spPr>
          <a:xfrm>
            <a:off x="93969" y="6165337"/>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43" name="Shape 43"/>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44" name="Shape 44"/>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
        <p:nvSpPr>
          <p:cNvPr id="9" name="Shape 39"/>
          <p:cNvSpPr txBox="1">
            <a:spLocks noGrp="1"/>
          </p:cNvSpPr>
          <p:nvPr>
            <p:ph type="body" idx="13"/>
          </p:nvPr>
        </p:nvSpPr>
        <p:spPr>
          <a:xfrm>
            <a:off x="474779" y="1500547"/>
            <a:ext cx="8229600" cy="205153"/>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000" b="0" i="0" u="none" strike="noStrike" cap="none">
                <a:solidFill>
                  <a:srgbClr val="007FA3"/>
                </a:solidFill>
                <a:latin typeface="Arial"/>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endParaRPr/>
          </a:p>
        </p:txBody>
      </p:sp>
    </p:spTree>
    <p:extLst>
      <p:ext uri="{BB962C8B-B14F-4D97-AF65-F5344CB8AC3E}">
        <p14:creationId xmlns:p14="http://schemas.microsoft.com/office/powerpoint/2010/main" val="30688579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idx="10"/>
          </p:nvPr>
        </p:nvSpPr>
        <p:spPr/>
        <p:txBody>
          <a:bodyPr/>
          <a:lstStyle/>
          <a:p>
            <a:endParaRPr lang="en-IN" dirty="0"/>
          </a:p>
        </p:txBody>
      </p:sp>
      <p:sp>
        <p:nvSpPr>
          <p:cNvPr id="3" name="Date Placeholder 2"/>
          <p:cNvSpPr>
            <a:spLocks noGrp="1"/>
          </p:cNvSpPr>
          <p:nvPr>
            <p:ph type="dt" idx="11"/>
          </p:nvPr>
        </p:nvSpPr>
        <p:spPr/>
        <p:txBody>
          <a:bodyPr/>
          <a:lstStyle/>
          <a:p>
            <a:endParaRPr lang="en-IN" dirty="0"/>
          </a:p>
        </p:txBody>
      </p:sp>
      <p:sp>
        <p:nvSpPr>
          <p:cNvPr id="4" name="Slide Number Placeholder 3"/>
          <p:cNvSpPr>
            <a:spLocks noGrp="1"/>
          </p:cNvSpPr>
          <p:nvPr>
            <p:ph type="sldNum" idx="12"/>
          </p:nvPr>
        </p:nvSpPr>
        <p:spPr/>
        <p:txBody>
          <a:bodyPr/>
          <a:lstStyle/>
          <a:p>
            <a:pPr marL="0" marR="0" lvl="0" indent="0" algn="r" rtl="0">
              <a:spcBef>
                <a:spcPts val="0"/>
              </a:spcBef>
              <a:buSzPct val="25000"/>
              <a:buNone/>
            </a:pPr>
            <a:fld id="{00000000-1234-1234-1234-123412341234}" type="slidenum">
              <a:rPr lang="en-US" sz="900" b="0" i="0" u="none" strike="noStrike" cap="none" smtClean="0">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Tree>
    <p:extLst>
      <p:ext uri="{BB962C8B-B14F-4D97-AF65-F5344CB8AC3E}">
        <p14:creationId xmlns:p14="http://schemas.microsoft.com/office/powerpoint/2010/main" val="24004096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11" name="Shape 11"/>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dirty="0"/>
          </a:p>
        </p:txBody>
      </p:sp>
      <p:sp>
        <p:nvSpPr>
          <p:cNvPr id="12" name="Shape 12"/>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13" name="Shape 13"/>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14" name="Shape 14"/>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pic>
        <p:nvPicPr>
          <p:cNvPr id="15" name="Shape 15" descr="Pearson Logo"/>
          <p:cNvPicPr preferRelativeResize="0"/>
          <p:nvPr/>
        </p:nvPicPr>
        <p:blipFill rotWithShape="1">
          <a:blip r:embed="rId16">
            <a:alphaModFix/>
          </a:blip>
          <a:srcRect/>
          <a:stretch/>
        </p:blipFill>
        <p:spPr>
          <a:xfrm>
            <a:off x="443972" y="6429709"/>
            <a:ext cx="917999" cy="279914"/>
          </a:xfrm>
          <a:prstGeom prst="rect">
            <a:avLst/>
          </a:prstGeom>
          <a:noFill/>
          <a:ln>
            <a:noFill/>
          </a:ln>
        </p:spPr>
      </p:pic>
      <p:sp>
        <p:nvSpPr>
          <p:cNvPr id="9" name="Text Placeholder 5"/>
          <p:cNvSpPr txBox="1">
            <a:spLocks/>
          </p:cNvSpPr>
          <p:nvPr userDrawn="1"/>
        </p:nvSpPr>
        <p:spPr>
          <a:xfrm>
            <a:off x="2729551" y="6497383"/>
            <a:ext cx="6036720" cy="171990"/>
          </a:xfrm>
          <a:prstGeom prst="rect">
            <a:avLst/>
          </a:prstGeom>
        </p:spPr>
        <p:txBody>
          <a:bodyPr anchor="ctr"/>
          <a:lstStyle>
            <a:defPPr marR="0" lvl="0" algn="l" rtl="0">
              <a:lnSpc>
                <a:spcPct val="100000"/>
              </a:lnSpc>
              <a:spcBef>
                <a:spcPts val="0"/>
              </a:spcBef>
              <a:spcAft>
                <a:spcPts val="0"/>
              </a:spcAft>
            </a:defPPr>
            <a:lvl1pPr marL="255588" marR="0" lvl="0" indent="-255588" algn="l" rtl="0">
              <a:lnSpc>
                <a:spcPct val="100000"/>
              </a:lnSpc>
              <a:spcBef>
                <a:spcPts val="0"/>
              </a:spcBef>
              <a:spcAft>
                <a:spcPts val="0"/>
              </a:spcAft>
              <a:buNone/>
              <a:defRPr sz="2400" b="0" i="0" u="none" strike="noStrike" cap="none">
                <a:solidFill>
                  <a:srgbClr val="000000"/>
                </a:solidFill>
                <a:latin typeface="+mn-lt"/>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algn="r"/>
            <a:r>
              <a:rPr lang="en-US" altLang="en-US" sz="1200" dirty="0">
                <a:solidFill>
                  <a:schemeClr val="tx1"/>
                </a:solidFill>
                <a:latin typeface="Verdana"/>
                <a:ea typeface="Verdana" panose="020B0604030504040204" pitchFamily="34" charset="0"/>
                <a:cs typeface="Verdana" panose="020B0604030504040204" pitchFamily="34" charset="0"/>
              </a:rPr>
              <a:t>Copyright © 2019, 2015, 2012 Pearson Education, Inc. All Rights Reserved</a:t>
            </a:r>
          </a:p>
        </p:txBody>
      </p:sp>
    </p:spTree>
  </p:cSld>
  <p:clrMap bg1="lt1" tx1="dk1" bg2="dk2" tx2="lt2" accent1="accent1" accent2="accent2" accent3="accent3" accent4="accent4" accent5="accent5" accent6="accent6" hlink="hlink" folHlink="folHlink"/>
  <p:sldLayoutIdLst>
    <p:sldLayoutId id="2147483665" r:id="rId1"/>
    <p:sldLayoutId id="2147483666" r:id="rId2"/>
    <p:sldLayoutId id="2147483649" r:id="rId3"/>
    <p:sldLayoutId id="2147483668" r:id="rId4"/>
    <p:sldLayoutId id="2147483669" r:id="rId5"/>
    <p:sldLayoutId id="2147483651" r:id="rId6"/>
    <p:sldLayoutId id="2147483654" r:id="rId7"/>
    <p:sldLayoutId id="2147483655" r:id="rId8"/>
    <p:sldLayoutId id="2147483656" r:id="rId9"/>
    <p:sldLayoutId id="2147483667" r:id="rId10"/>
    <p:sldLayoutId id="2147483657" r:id="rId11"/>
    <p:sldLayoutId id="2147483674" r:id="rId12"/>
    <p:sldLayoutId id="2147483695" r:id="rId13"/>
    <p:sldLayoutId id="2147483696"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L="255588" marR="0" lvl="0" indent="-255588" algn="l" rtl="0">
        <a:lnSpc>
          <a:spcPct val="100000"/>
        </a:lnSpc>
        <a:spcBef>
          <a:spcPts val="0"/>
        </a:spcBef>
        <a:spcAft>
          <a:spcPts val="0"/>
        </a:spcAft>
        <a:buNone/>
        <a:defRPr sz="2400" b="0" i="0" u="none" strike="noStrike" cap="none">
          <a:solidFill>
            <a:srgbClr val="000000"/>
          </a:solidFill>
          <a:latin typeface="+mn-lt"/>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dirty="0"/>
          </a:p>
        </p:txBody>
      </p:sp>
      <p:sp>
        <p:nvSpPr>
          <p:cNvPr id="12" name="Shape 12"/>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13" name="Shape 13"/>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14" name="Shape 14"/>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pic>
        <p:nvPicPr>
          <p:cNvPr id="15" name="Shape 15" descr="Pearson Logo"/>
          <p:cNvPicPr preferRelativeResize="0"/>
          <p:nvPr/>
        </p:nvPicPr>
        <p:blipFill rotWithShape="1">
          <a:blip r:embed="rId4">
            <a:alphaModFix/>
          </a:blip>
          <a:srcRect/>
          <a:stretch/>
        </p:blipFill>
        <p:spPr>
          <a:xfrm>
            <a:off x="443972" y="6429709"/>
            <a:ext cx="917999" cy="279914"/>
          </a:xfrm>
          <a:prstGeom prst="rect">
            <a:avLst/>
          </a:prstGeom>
          <a:noFill/>
          <a:ln>
            <a:noFill/>
          </a:ln>
        </p:spPr>
      </p:pic>
    </p:spTree>
    <p:extLst>
      <p:ext uri="{BB962C8B-B14F-4D97-AF65-F5344CB8AC3E}">
        <p14:creationId xmlns:p14="http://schemas.microsoft.com/office/powerpoint/2010/main" val="200283969"/>
      </p:ext>
    </p:extLst>
  </p:cSld>
  <p:clrMap bg1="lt1" tx1="dk1" bg2="dk2" tx2="lt2" accent1="accent1" accent2="accent2" accent3="accent3" accent4="accent4" accent5="accent5" accent6="accent6" hlink="hlink" folHlink="folHlink"/>
  <p:sldLayoutIdLst>
    <p:sldLayoutId id="2147483664" r:id="rId1"/>
    <p:sldLayoutId id="2147483694"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L="255588" marR="0" lvl="0" indent="-256032" algn="l" rtl="0">
        <a:lnSpc>
          <a:spcPct val="100000"/>
        </a:lnSpc>
        <a:spcBef>
          <a:spcPts val="0"/>
        </a:spcBef>
        <a:spcAft>
          <a:spcPts val="0"/>
        </a:spcAft>
        <a:buNone/>
        <a:defRPr sz="1400" b="0" i="0" u="none" strike="noStrike" cap="none">
          <a:solidFill>
            <a:srgbClr val="000000"/>
          </a:solidFill>
          <a:latin typeface="+mn-lt"/>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0"/>
            <a:ext cx="8388220" cy="1045386"/>
          </a:xfrm>
        </p:spPr>
        <p:txBody>
          <a:bodyPr anchor="t"/>
          <a:lstStyle/>
          <a:p>
            <a:pPr>
              <a:defRPr/>
            </a:pPr>
            <a:r>
              <a:rPr lang="en-US" sz="3000" dirty="0"/>
              <a:t>Educational Research: Planning, Conducting, and Evaluating Quantitative and Qualitative Research</a:t>
            </a:r>
            <a:endParaRPr lang="en-US" altLang="en-US" sz="3000" dirty="0">
              <a:solidFill>
                <a:schemeClr val="tx2"/>
              </a:solidFill>
              <a:latin typeface="Times New Roman" panose="02020603050405020304" pitchFamily="18" charset="0"/>
              <a:cs typeface="Times New Roman" panose="02020603050405020304" pitchFamily="18" charset="0"/>
            </a:endParaRPr>
          </a:p>
        </p:txBody>
      </p:sp>
      <p:sp>
        <p:nvSpPr>
          <p:cNvPr id="3" name="Text Placeholder 2"/>
          <p:cNvSpPr>
            <a:spLocks noGrp="1"/>
          </p:cNvSpPr>
          <p:nvPr>
            <p:ph type="body" idx="1"/>
          </p:nvPr>
        </p:nvSpPr>
        <p:spPr>
          <a:xfrm>
            <a:off x="457200" y="1350134"/>
            <a:ext cx="8229600" cy="389592"/>
          </a:xfrm>
        </p:spPr>
        <p:txBody>
          <a:bodyPr/>
          <a:lstStyle/>
          <a:p>
            <a:r>
              <a:rPr lang="en-US" dirty="0">
                <a:latin typeface="+mn-lt"/>
              </a:rPr>
              <a:t>Sixth Edition</a:t>
            </a:r>
          </a:p>
        </p:txBody>
      </p:sp>
      <p:sp>
        <p:nvSpPr>
          <p:cNvPr id="4" name="Text Placeholder 3"/>
          <p:cNvSpPr>
            <a:spLocks noGrp="1"/>
          </p:cNvSpPr>
          <p:nvPr>
            <p:ph type="body" idx="2"/>
          </p:nvPr>
        </p:nvSpPr>
        <p:spPr>
          <a:xfrm>
            <a:off x="4773168" y="1923051"/>
            <a:ext cx="3913631" cy="1102032"/>
          </a:xfrm>
        </p:spPr>
        <p:txBody>
          <a:bodyPr/>
          <a:lstStyle/>
          <a:p>
            <a:pPr lvl="0" algn="ctr"/>
            <a:r>
              <a:rPr lang="en-US" b="1" dirty="0">
                <a:latin typeface="+mn-lt"/>
              </a:rPr>
              <a:t>Chapter 7</a:t>
            </a:r>
          </a:p>
        </p:txBody>
      </p:sp>
      <p:sp>
        <p:nvSpPr>
          <p:cNvPr id="5" name="Text Placeholder 4"/>
          <p:cNvSpPr>
            <a:spLocks noGrp="1"/>
          </p:cNvSpPr>
          <p:nvPr>
            <p:ph type="body" idx="3"/>
          </p:nvPr>
        </p:nvSpPr>
        <p:spPr>
          <a:xfrm>
            <a:off x="4773168" y="3114462"/>
            <a:ext cx="3913631" cy="530076"/>
          </a:xfrm>
        </p:spPr>
        <p:txBody>
          <a:bodyPr/>
          <a:lstStyle/>
          <a:p>
            <a:pPr algn="ctr"/>
            <a:r>
              <a:rPr lang="en-US" dirty="0">
                <a:latin typeface="+mn-lt"/>
              </a:rPr>
              <a:t>Collecting Qualitative Data</a:t>
            </a:r>
          </a:p>
        </p:txBody>
      </p:sp>
      <p:pic>
        <p:nvPicPr>
          <p:cNvPr id="8" name="Picture 7" descr="Front Cover: Educational Research: Planning, Conducting, and Evaluating Quantitative and Qualitative Research Sixth Edition by Creswell and Guetterma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1235" y="1933284"/>
            <a:ext cx="3471558" cy="4339449"/>
          </a:xfrm>
          <a:prstGeom prst="rect">
            <a:avLst/>
          </a:prstGeom>
          <a:ln w="9525">
            <a:solidFill>
              <a:schemeClr val="tx1"/>
            </a:solidFill>
          </a:ln>
        </p:spPr>
      </p:pic>
      <p:sp>
        <p:nvSpPr>
          <p:cNvPr id="6" name="Text Placeholder 5"/>
          <p:cNvSpPr>
            <a:spLocks noGrp="1"/>
          </p:cNvSpPr>
          <p:nvPr>
            <p:ph type="body" idx="13"/>
          </p:nvPr>
        </p:nvSpPr>
        <p:spPr>
          <a:xfrm>
            <a:off x="2729551" y="6497383"/>
            <a:ext cx="6036720" cy="171990"/>
          </a:xfrm>
        </p:spPr>
        <p:txBody>
          <a:bodyPr anchor="ctr"/>
          <a:lstStyle/>
          <a:p>
            <a:pPr algn="r"/>
            <a:r>
              <a:rPr lang="en-US" altLang="en-US" sz="1200" dirty="0">
                <a:solidFill>
                  <a:schemeClr val="tx1"/>
                </a:solidFill>
                <a:latin typeface="Verdana"/>
                <a:ea typeface="Verdana" panose="020B0604030504040204" pitchFamily="34" charset="0"/>
                <a:cs typeface="Verdana" panose="020B0604030504040204" pitchFamily="34" charset="0"/>
              </a:rPr>
              <a:t>Copyright © 2019, 2015, 2012 Pearson Education, Inc. All Rights Reserved</a:t>
            </a:r>
          </a:p>
        </p:txBody>
      </p:sp>
    </p:spTree>
    <p:extLst>
      <p:ext uri="{BB962C8B-B14F-4D97-AF65-F5344CB8AC3E}">
        <p14:creationId xmlns:p14="http://schemas.microsoft.com/office/powerpoint/2010/main" val="3635118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oAutofit/>
          </a:bodyPr>
          <a:lstStyle/>
          <a:p>
            <a:pPr lvl="0">
              <a:spcBef>
                <a:spcPct val="0"/>
              </a:spcBef>
              <a:buClrTx/>
            </a:pPr>
            <a:r>
              <a:rPr lang="en-US" altLang="en-US" kern="1200" dirty="0">
                <a:latin typeface="Times New Roman" panose="02020603050405020304" pitchFamily="18" charset="0"/>
                <a:ea typeface="+mj-ea"/>
                <a:cs typeface="Times New Roman" panose="02020603050405020304" pitchFamily="18" charset="0"/>
              </a:rPr>
              <a:t>What Are the Five Process Steps in Qualitative Data Collection? </a:t>
            </a:r>
            <a:r>
              <a:rPr lang="en-US" altLang="en-US" sz="2000" b="0" kern="1200" dirty="0">
                <a:latin typeface="Times New Roman" panose="02020603050405020304" pitchFamily="18" charset="0"/>
                <a:ea typeface="+mj-ea"/>
                <a:cs typeface="Times New Roman" panose="02020603050405020304" pitchFamily="18" charset="0"/>
              </a:rPr>
              <a:t>(1 of 2)</a:t>
            </a:r>
          </a:p>
        </p:txBody>
      </p:sp>
      <p:sp>
        <p:nvSpPr>
          <p:cNvPr id="3" name="Text Placeholder 2"/>
          <p:cNvSpPr>
            <a:spLocks noGrp="1"/>
          </p:cNvSpPr>
          <p:nvPr>
            <p:ph type="body" idx="1"/>
          </p:nvPr>
        </p:nvSpPr>
        <p:spPr/>
        <p:txBody>
          <a:bodyPr wrap="square" lIns="91425" tIns="91425" rIns="91425" bIns="91425">
            <a:noAutofit/>
          </a:bodyPr>
          <a:lstStyle/>
          <a:p>
            <a:pPr marL="255651" lvl="0" indent="-255651">
              <a:spcAft>
                <a:spcPct val="0"/>
              </a:spcAft>
              <a:buSzPts val="2400"/>
              <a:tabLst/>
            </a:pPr>
            <a:r>
              <a:rPr lang="en-US" altLang="en-US" sz="2400" kern="1200" dirty="0">
                <a:solidFill>
                  <a:srgbClr val="000000"/>
                </a:solidFill>
                <a:latin typeface="Arial (Body)"/>
                <a:ea typeface="+mn-ea"/>
                <a:cs typeface="+mn-cs"/>
              </a:rPr>
              <a:t>Identify participants and sites</a:t>
            </a:r>
          </a:p>
          <a:p>
            <a:pPr marL="255651" lvl="0" indent="-255651">
              <a:spcAft>
                <a:spcPct val="0"/>
              </a:spcAft>
              <a:buSzPts val="2400"/>
              <a:tabLst/>
            </a:pPr>
            <a:r>
              <a:rPr lang="en-US" altLang="en-US" sz="2400" kern="1200" dirty="0">
                <a:solidFill>
                  <a:srgbClr val="000000"/>
                </a:solidFill>
                <a:latin typeface="Arial (Body)"/>
                <a:ea typeface="+mn-ea"/>
                <a:cs typeface="+mn-cs"/>
              </a:rPr>
              <a:t>Gain access to individuals and sites</a:t>
            </a:r>
          </a:p>
          <a:p>
            <a:pPr marL="255651" lvl="0" indent="-255651">
              <a:spcAft>
                <a:spcPct val="0"/>
              </a:spcAft>
              <a:buSzPts val="2400"/>
              <a:tabLst/>
            </a:pPr>
            <a:r>
              <a:rPr lang="en-US" altLang="en-US" sz="2400" kern="1200" dirty="0">
                <a:solidFill>
                  <a:srgbClr val="000000"/>
                </a:solidFill>
                <a:latin typeface="Arial (Body)"/>
                <a:ea typeface="+mn-ea"/>
                <a:cs typeface="+mn-cs"/>
              </a:rPr>
              <a:t>Identify what types of information will answer your research questions</a:t>
            </a:r>
          </a:p>
          <a:p>
            <a:pPr marL="255651" lvl="0" indent="-255651">
              <a:spcAft>
                <a:spcPct val="0"/>
              </a:spcAft>
              <a:buSzPts val="2400"/>
              <a:tabLst/>
            </a:pPr>
            <a:r>
              <a:rPr lang="en-US" altLang="en-US" sz="2400" kern="1200" dirty="0">
                <a:solidFill>
                  <a:srgbClr val="000000"/>
                </a:solidFill>
                <a:latin typeface="Arial (Body)"/>
                <a:ea typeface="+mn-ea"/>
                <a:cs typeface="+mn-cs"/>
              </a:rPr>
              <a:t>Design protocols or instruments for collecting and recording information</a:t>
            </a:r>
          </a:p>
          <a:p>
            <a:pPr marL="255651" lvl="0" indent="-255651">
              <a:spcAft>
                <a:spcPct val="0"/>
              </a:spcAft>
              <a:buSzPts val="2400"/>
              <a:tabLst/>
            </a:pPr>
            <a:r>
              <a:rPr lang="en-US" altLang="en-US" sz="2400" kern="1200" dirty="0">
                <a:solidFill>
                  <a:srgbClr val="000000"/>
                </a:solidFill>
                <a:latin typeface="Arial (Body)"/>
                <a:ea typeface="+mn-ea"/>
                <a:cs typeface="+mn-cs"/>
              </a:rPr>
              <a:t>Administer the data collection</a:t>
            </a:r>
          </a:p>
        </p:txBody>
      </p:sp>
    </p:spTree>
    <p:extLst>
      <p:ext uri="{BB962C8B-B14F-4D97-AF65-F5344CB8AC3E}">
        <p14:creationId xmlns:p14="http://schemas.microsoft.com/office/powerpoint/2010/main" val="9108661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oAutofit/>
          </a:bodyPr>
          <a:lstStyle/>
          <a:p>
            <a:pPr lvl="0">
              <a:spcBef>
                <a:spcPct val="0"/>
              </a:spcBef>
              <a:buClrTx/>
            </a:pPr>
            <a:r>
              <a:rPr lang="en-US" altLang="en-US" kern="1200" dirty="0">
                <a:latin typeface="Times New Roman" panose="02020603050405020304" pitchFamily="18" charset="0"/>
                <a:ea typeface="+mj-ea"/>
                <a:cs typeface="Times New Roman" panose="02020603050405020304" pitchFamily="18" charset="0"/>
              </a:rPr>
              <a:t>What Are the Five Process Steps in Qualitative Data Collection? </a:t>
            </a:r>
            <a:r>
              <a:rPr lang="en-US" altLang="en-US" sz="2000" b="0" kern="1200" dirty="0">
                <a:latin typeface="Times New Roman" panose="02020603050405020304" pitchFamily="18" charset="0"/>
                <a:ea typeface="+mj-ea"/>
                <a:cs typeface="Times New Roman" panose="02020603050405020304" pitchFamily="18" charset="0"/>
              </a:rPr>
              <a:t>(2 of 2)</a:t>
            </a:r>
          </a:p>
        </p:txBody>
      </p:sp>
      <p:sp>
        <p:nvSpPr>
          <p:cNvPr id="3" name="Text Placeholder 2"/>
          <p:cNvSpPr>
            <a:spLocks noGrp="1"/>
          </p:cNvSpPr>
          <p:nvPr>
            <p:ph type="body" idx="1"/>
          </p:nvPr>
        </p:nvSpPr>
        <p:spPr/>
        <p:txBody>
          <a:bodyPr wrap="square" lIns="91425" tIns="91425" rIns="91425" bIns="91425">
            <a:noAutofit/>
          </a:bodyPr>
          <a:lstStyle/>
          <a:p>
            <a:pPr marL="255651" lvl="0" indent="-255651">
              <a:spcAft>
                <a:spcPct val="0"/>
              </a:spcAft>
              <a:tabLst/>
            </a:pPr>
            <a:r>
              <a:rPr lang="en-US" altLang="en-US" sz="2200" kern="1200" dirty="0">
                <a:solidFill>
                  <a:srgbClr val="000000"/>
                </a:solidFill>
                <a:latin typeface="Arial (Body)"/>
                <a:ea typeface="+mn-ea"/>
                <a:cs typeface="+mn-cs"/>
              </a:rPr>
              <a:t>Qualitative researchers identify participants and sites through purposeful sampling.</a:t>
            </a:r>
          </a:p>
          <a:p>
            <a:pPr marL="255651" lvl="0" indent="-255651">
              <a:spcAft>
                <a:spcPct val="0"/>
              </a:spcAft>
              <a:tabLst/>
            </a:pPr>
            <a:r>
              <a:rPr lang="en-US" altLang="en-US" sz="2200" kern="1200" dirty="0">
                <a:solidFill>
                  <a:srgbClr val="000000"/>
                </a:solidFill>
                <a:latin typeface="Arial (Body)"/>
                <a:ea typeface="+mn-ea"/>
                <a:cs typeface="+mn-cs"/>
              </a:rPr>
              <a:t>Qualitative studies are usually conducted at the research site.</a:t>
            </a:r>
          </a:p>
          <a:p>
            <a:pPr marL="255651" lvl="0" indent="-255651">
              <a:spcAft>
                <a:spcPct val="0"/>
              </a:spcAft>
              <a:tabLst/>
            </a:pPr>
            <a:r>
              <a:rPr lang="en-US" altLang="en-US" sz="2200" kern="1200" dirty="0">
                <a:solidFill>
                  <a:srgbClr val="000000"/>
                </a:solidFill>
                <a:latin typeface="Arial (Body)"/>
                <a:ea typeface="+mn-ea"/>
                <a:cs typeface="+mn-cs"/>
              </a:rPr>
              <a:t>Qualitative studies rely on general interviews or observations not others’ instruments.</a:t>
            </a:r>
          </a:p>
          <a:p>
            <a:pPr marL="255651" lvl="0" indent="-255651">
              <a:spcAft>
                <a:spcPct val="0"/>
              </a:spcAft>
              <a:tabLst/>
            </a:pPr>
            <a:r>
              <a:rPr lang="en-US" altLang="en-US" sz="2200" kern="1200" dirty="0">
                <a:solidFill>
                  <a:srgbClr val="000000"/>
                </a:solidFill>
                <a:latin typeface="Arial (Body)"/>
                <a:ea typeface="+mn-ea"/>
                <a:cs typeface="+mn-cs"/>
              </a:rPr>
              <a:t>Qualitative researchers record information through self-designed protocols.</a:t>
            </a:r>
          </a:p>
          <a:p>
            <a:pPr marL="255651" lvl="0" indent="-255651">
              <a:spcAft>
                <a:spcPct val="0"/>
              </a:spcAft>
              <a:tabLst/>
            </a:pPr>
            <a:r>
              <a:rPr lang="en-US" altLang="en-US" sz="2200" kern="1200" dirty="0">
                <a:solidFill>
                  <a:srgbClr val="000000"/>
                </a:solidFill>
                <a:latin typeface="Arial (Body)"/>
                <a:ea typeface="+mn-ea"/>
                <a:cs typeface="+mn-cs"/>
              </a:rPr>
              <a:t>Qualitative studies require sensitivity to challenges and ethical issues from gathering face-to-face information, often in homes and workplaces.</a:t>
            </a:r>
          </a:p>
        </p:txBody>
      </p:sp>
    </p:spTree>
    <p:extLst>
      <p:ext uri="{BB962C8B-B14F-4D97-AF65-F5344CB8AC3E}">
        <p14:creationId xmlns:p14="http://schemas.microsoft.com/office/powerpoint/2010/main" val="34919473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1"/>
            <a:ext cx="8419514" cy="1097279"/>
          </a:xfrm>
        </p:spPr>
        <p:txBody>
          <a:bodyPr tIns="91425">
            <a:noAutofit/>
          </a:bodyPr>
          <a:lstStyle/>
          <a:p>
            <a:pPr lvl="0">
              <a:spcBef>
                <a:spcPct val="0"/>
              </a:spcBef>
              <a:buClrTx/>
            </a:pPr>
            <a:r>
              <a:rPr lang="en-US" sz="2800" kern="1200" dirty="0">
                <a:latin typeface="Times New Roman" panose="02020603050405020304" pitchFamily="18" charset="0"/>
                <a:ea typeface="+mj-ea"/>
                <a:cs typeface="Times New Roman" panose="02020603050405020304" pitchFamily="18" charset="0"/>
              </a:rPr>
              <a:t>What Are the Different Purposeful Sampling Approaches for Selecting Participants and Sites</a:t>
            </a:r>
            <a:endParaRPr lang="en-US" sz="2000" b="0" kern="1200" dirty="0">
              <a:latin typeface="Times New Roman" panose="02020603050405020304" pitchFamily="18" charset="0"/>
              <a:ea typeface="+mj-ea"/>
              <a:cs typeface="Times New Roman" panose="02020603050405020304" pitchFamily="18" charset="0"/>
            </a:endParaRPr>
          </a:p>
        </p:txBody>
      </p:sp>
      <p:sp>
        <p:nvSpPr>
          <p:cNvPr id="3" name="Text Placeholder 2"/>
          <p:cNvSpPr>
            <a:spLocks noGrp="1"/>
          </p:cNvSpPr>
          <p:nvPr>
            <p:ph type="body" idx="1"/>
          </p:nvPr>
        </p:nvSpPr>
        <p:spPr>
          <a:xfrm>
            <a:off x="457200" y="1600200"/>
            <a:ext cx="8229600" cy="2046684"/>
          </a:xfrm>
        </p:spPr>
        <p:txBody>
          <a:bodyPr wrap="square" lIns="91425" tIns="91425" rIns="91425" bIns="91425">
            <a:noAutofit/>
          </a:bodyPr>
          <a:lstStyle/>
          <a:p>
            <a:pPr marL="255651" lvl="0" indent="-255651">
              <a:spcAft>
                <a:spcPct val="0"/>
              </a:spcAft>
              <a:buSzPts val="2400"/>
              <a:tabLst/>
            </a:pPr>
            <a:r>
              <a:rPr lang="en-US" sz="2400" kern="1200" dirty="0">
                <a:solidFill>
                  <a:srgbClr val="000000"/>
                </a:solidFill>
                <a:latin typeface="Arial (Body)"/>
                <a:ea typeface="+mn-ea"/>
                <a:cs typeface="+mn-cs"/>
              </a:rPr>
              <a:t>Intent is not to generalize to a population, but to develop an in-depth exploration of a central phenomenon</a:t>
            </a:r>
          </a:p>
          <a:p>
            <a:pPr marL="255651" lvl="0" indent="-255651">
              <a:spcAft>
                <a:spcPct val="0"/>
              </a:spcAft>
              <a:buSzPts val="2400"/>
              <a:tabLst/>
            </a:pPr>
            <a:r>
              <a:rPr lang="en-US" sz="2400" kern="1200" dirty="0">
                <a:solidFill>
                  <a:srgbClr val="000000"/>
                </a:solidFill>
                <a:latin typeface="Arial (Body)"/>
                <a:ea typeface="+mn-ea"/>
                <a:cs typeface="+mn-cs"/>
              </a:rPr>
              <a:t>Quantitative focus is probability</a:t>
            </a:r>
          </a:p>
          <a:p>
            <a:pPr marL="255651" lvl="0" indent="-255651">
              <a:spcAft>
                <a:spcPct val="0"/>
              </a:spcAft>
              <a:buSzPts val="2400"/>
              <a:tabLst/>
            </a:pPr>
            <a:r>
              <a:rPr lang="en-US" sz="2400" kern="1200" dirty="0">
                <a:solidFill>
                  <a:srgbClr val="000000"/>
                </a:solidFill>
                <a:latin typeface="Arial (Body)"/>
                <a:ea typeface="+mn-ea"/>
                <a:cs typeface="+mn-cs"/>
              </a:rPr>
              <a:t>Qualitative focus is the best understanding</a:t>
            </a:r>
          </a:p>
        </p:txBody>
      </p:sp>
    </p:spTree>
    <p:extLst>
      <p:ext uri="{BB962C8B-B14F-4D97-AF65-F5344CB8AC3E}">
        <p14:creationId xmlns:p14="http://schemas.microsoft.com/office/powerpoint/2010/main" val="6597609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oAutofit/>
          </a:bodyPr>
          <a:lstStyle/>
          <a:p>
            <a:pPr lvl="0">
              <a:spcBef>
                <a:spcPct val="0"/>
              </a:spcBef>
              <a:buClrTx/>
            </a:pPr>
            <a:r>
              <a:rPr lang="en-US" altLang="en-US" kern="1200" dirty="0">
                <a:latin typeface="Times New Roman" panose="02020603050405020304" pitchFamily="18" charset="0"/>
                <a:ea typeface="+mj-ea"/>
                <a:cs typeface="Times New Roman" panose="02020603050405020304" pitchFamily="18" charset="0"/>
              </a:rPr>
              <a:t>Figure 7.1 Difference between Probability Sampling and Purposeful Sampling</a:t>
            </a:r>
            <a:endParaRPr lang="en-US" kern="1200" dirty="0">
              <a:latin typeface="Times New Roman" panose="02020603050405020304" pitchFamily="18" charset="0"/>
              <a:ea typeface="+mj-ea"/>
              <a:cs typeface="Times New Roman" panose="02020603050405020304" pitchFamily="18" charset="0"/>
            </a:endParaRPr>
          </a:p>
        </p:txBody>
      </p:sp>
      <p:pic>
        <p:nvPicPr>
          <p:cNvPr id="4" name="Picture 2" descr="The steps in the flowcharts are as follow. Random, quantitative, sampling. Select representative individuals to generalize from sample to the population. This includes to make, claims, about the population to build and or test, theories, that explain the population. Purposeful, qualitative, sampling. Select people and or sites who can best help us understand our phenomenon to develop a detailed understanding. This includes: understanding that might provide, useful, information, that might help people, learn, about the phenomenon, and that might give voice to, silenced, people."/>
          <p:cNvPicPr>
            <a:picLocks noChangeAspect="1"/>
          </p:cNvPicPr>
          <p:nvPr/>
        </p:nvPicPr>
        <p:blipFill rotWithShape="1">
          <a:blip r:embed="rId2">
            <a:extLst>
              <a:ext uri="{28A0092B-C50C-407E-A947-70E740481C1C}">
                <a14:useLocalDpi xmlns:a14="http://schemas.microsoft.com/office/drawing/2010/main" val="0"/>
              </a:ext>
            </a:extLst>
          </a:blip>
          <a:srcRect l="3262" t="1992" r="12077" b="6293"/>
          <a:stretch/>
        </p:blipFill>
        <p:spPr>
          <a:xfrm>
            <a:off x="1367028" y="1636775"/>
            <a:ext cx="6409944" cy="4572485"/>
          </a:xfrm>
          <a:prstGeom prst="rect">
            <a:avLst/>
          </a:prstGeom>
          <a:noFill/>
          <a:ln>
            <a:noFill/>
          </a:ln>
        </p:spPr>
      </p:pic>
    </p:spTree>
    <p:extLst>
      <p:ext uri="{BB962C8B-B14F-4D97-AF65-F5344CB8AC3E}">
        <p14:creationId xmlns:p14="http://schemas.microsoft.com/office/powerpoint/2010/main" val="1970471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oAutofit/>
          </a:bodyPr>
          <a:lstStyle/>
          <a:p>
            <a:pPr lvl="0">
              <a:spcBef>
                <a:spcPct val="0"/>
              </a:spcBef>
              <a:buClrTx/>
            </a:pPr>
            <a:r>
              <a:rPr lang="en-US" altLang="en-US" kern="1200" dirty="0">
                <a:latin typeface="Times New Roman" panose="02020603050405020304" pitchFamily="18" charset="0"/>
                <a:ea typeface="+mj-ea"/>
                <a:cs typeface="Times New Roman" panose="02020603050405020304" pitchFamily="18" charset="0"/>
              </a:rPr>
              <a:t>Figure 7.2 Types of Purposeful Sampling</a:t>
            </a:r>
            <a:endParaRPr lang="en-US" kern="1200" dirty="0">
              <a:latin typeface="Times New Roman" panose="02020603050405020304" pitchFamily="18" charset="0"/>
              <a:ea typeface="+mj-ea"/>
              <a:cs typeface="Times New Roman" panose="02020603050405020304" pitchFamily="18" charset="0"/>
            </a:endParaRPr>
          </a:p>
        </p:txBody>
      </p:sp>
      <p:pic>
        <p:nvPicPr>
          <p:cNvPr id="4" name="Picture 2" descr="The flowchart splits into two paths. Before data collection, and after data collection has started. Before data collection points to the question, What is the intent? It subdivides into the following. To develop many perspectives, which leads to maximal variation sampling. To describe particularly troublesome or enlightening cases, which leads to extreme case sampling. To describe what is, typical, to those unfamiliar with the case, which leads to typical sampling. To generate a theory or explore a concept, which leads to theory or concept sampling.  To describe some subgroup in depth, which leads to homogeneous sampling. To describe a case that illustrates, dramatically, the situation, which leads to critical sampling. To describe some subgroup in depth, which leads to homogeneous sampling.  After data collection has started leads to the question, what is the intent? It branches out into the following. To take advantage of whatever case unfolds, which leads to opportunistic sampling. To locate people or sites to study, which leads to snowball sampling.  To explore confirming or disconfirming cases, which leads to confirming or disconfirming sampling."/>
          <p:cNvPicPr>
            <a:picLocks noChangeAspect="1"/>
          </p:cNvPicPr>
          <p:nvPr/>
        </p:nvPicPr>
        <p:blipFill rotWithShape="1">
          <a:blip r:embed="rId2">
            <a:extLst>
              <a:ext uri="{28A0092B-C50C-407E-A947-70E740481C1C}">
                <a14:useLocalDpi xmlns:a14="http://schemas.microsoft.com/office/drawing/2010/main" val="0"/>
              </a:ext>
            </a:extLst>
          </a:blip>
          <a:srcRect t="10312" b="909"/>
          <a:stretch/>
        </p:blipFill>
        <p:spPr>
          <a:xfrm>
            <a:off x="794203" y="1847089"/>
            <a:ext cx="7555593" cy="4224528"/>
          </a:xfrm>
          <a:prstGeom prst="rect">
            <a:avLst/>
          </a:prstGeom>
          <a:noFill/>
          <a:ln>
            <a:noFill/>
          </a:ln>
        </p:spPr>
      </p:pic>
    </p:spTree>
    <p:extLst>
      <p:ext uri="{BB962C8B-B14F-4D97-AF65-F5344CB8AC3E}">
        <p14:creationId xmlns:p14="http://schemas.microsoft.com/office/powerpoint/2010/main" val="5699955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oAutofit/>
          </a:bodyPr>
          <a:lstStyle/>
          <a:p>
            <a:pPr lvl="0">
              <a:spcBef>
                <a:spcPct val="0"/>
              </a:spcBef>
              <a:buClrTx/>
            </a:pPr>
            <a:r>
              <a:rPr lang="en-US" altLang="en-US" kern="1200" dirty="0">
                <a:latin typeface="Times New Roman" panose="02020603050405020304" pitchFamily="18" charset="0"/>
                <a:ea typeface="+mj-ea"/>
                <a:cs typeface="Times New Roman" panose="02020603050405020304" pitchFamily="18" charset="0"/>
              </a:rPr>
              <a:t>What Types of Qualitative Data Will You Collect? </a:t>
            </a:r>
            <a:endParaRPr lang="en-US" altLang="en-US" sz="2000" b="0" kern="1200" dirty="0">
              <a:latin typeface="Times New Roman" panose="02020603050405020304" pitchFamily="18" charset="0"/>
              <a:ea typeface="+mj-ea"/>
              <a:cs typeface="Times New Roman" panose="02020603050405020304" pitchFamily="18" charset="0"/>
            </a:endParaRPr>
          </a:p>
        </p:txBody>
      </p:sp>
      <p:sp>
        <p:nvSpPr>
          <p:cNvPr id="3" name="Text Placeholder 2"/>
          <p:cNvSpPr>
            <a:spLocks noGrp="1"/>
          </p:cNvSpPr>
          <p:nvPr>
            <p:ph type="body" idx="1"/>
          </p:nvPr>
        </p:nvSpPr>
        <p:spPr/>
        <p:txBody>
          <a:bodyPr wrap="square" lIns="91425" tIns="91425" rIns="91425" bIns="91425">
            <a:noAutofit/>
          </a:bodyPr>
          <a:lstStyle/>
          <a:p>
            <a:pPr marL="255651" lvl="0" indent="-255651">
              <a:spcAft>
                <a:spcPct val="0"/>
              </a:spcAft>
              <a:buSzPts val="2400"/>
              <a:tabLst/>
            </a:pPr>
            <a:r>
              <a:rPr lang="en-US" altLang="en-US" sz="2400" kern="1200" dirty="0">
                <a:solidFill>
                  <a:srgbClr val="000000"/>
                </a:solidFill>
                <a:latin typeface="Arial (Body)"/>
                <a:ea typeface="+mn-ea"/>
                <a:cs typeface="+mn-cs"/>
              </a:rPr>
              <a:t>Observations</a:t>
            </a:r>
          </a:p>
          <a:p>
            <a:pPr marL="255651" lvl="0" indent="-255651">
              <a:spcAft>
                <a:spcPct val="0"/>
              </a:spcAft>
              <a:buSzPts val="2400"/>
              <a:tabLst/>
            </a:pPr>
            <a:r>
              <a:rPr lang="en-US" altLang="en-US" sz="2400" kern="1200" dirty="0">
                <a:solidFill>
                  <a:srgbClr val="000000"/>
                </a:solidFill>
                <a:latin typeface="Arial (Body)"/>
                <a:ea typeface="+mn-ea"/>
                <a:cs typeface="+mn-cs"/>
              </a:rPr>
              <a:t>Interviews and questionnaires</a:t>
            </a:r>
          </a:p>
          <a:p>
            <a:pPr marL="255651" lvl="0" indent="-255651">
              <a:spcAft>
                <a:spcPct val="0"/>
              </a:spcAft>
              <a:buSzPts val="2400"/>
              <a:tabLst/>
            </a:pPr>
            <a:r>
              <a:rPr lang="en-US" altLang="en-US" sz="2400" kern="1200" dirty="0">
                <a:solidFill>
                  <a:srgbClr val="000000"/>
                </a:solidFill>
                <a:latin typeface="Arial (Body)"/>
                <a:ea typeface="+mn-ea"/>
                <a:cs typeface="+mn-cs"/>
              </a:rPr>
              <a:t>Documents</a:t>
            </a:r>
          </a:p>
          <a:p>
            <a:pPr marL="255651" lvl="0" indent="-255651">
              <a:spcAft>
                <a:spcPct val="0"/>
              </a:spcAft>
              <a:buSzPts val="2400"/>
              <a:tabLst/>
            </a:pPr>
            <a:r>
              <a:rPr lang="en-US" altLang="en-US" sz="2400" kern="1200" dirty="0">
                <a:solidFill>
                  <a:srgbClr val="000000"/>
                </a:solidFill>
                <a:latin typeface="Arial (Body)"/>
                <a:ea typeface="+mn-ea"/>
                <a:cs typeface="+mn-cs"/>
              </a:rPr>
              <a:t>Audiovisual materials</a:t>
            </a:r>
          </a:p>
        </p:txBody>
      </p:sp>
    </p:spTree>
    <p:extLst>
      <p:ext uri="{BB962C8B-B14F-4D97-AF65-F5344CB8AC3E}">
        <p14:creationId xmlns:p14="http://schemas.microsoft.com/office/powerpoint/2010/main" val="27041594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oAutofit/>
          </a:bodyPr>
          <a:lstStyle/>
          <a:p>
            <a:pPr lvl="0">
              <a:spcBef>
                <a:spcPct val="0"/>
              </a:spcBef>
              <a:buClrTx/>
            </a:pPr>
            <a:r>
              <a:rPr lang="en-US" kern="1200" dirty="0">
                <a:latin typeface="Times New Roman" panose="02020603050405020304" pitchFamily="18" charset="0"/>
                <a:ea typeface="+mj-ea"/>
                <a:cs typeface="Times New Roman" panose="02020603050405020304" pitchFamily="18" charset="0"/>
              </a:rPr>
              <a:t>Table 7.1 Forms of Qualitative Data Collection</a:t>
            </a:r>
          </a:p>
        </p:txBody>
      </p:sp>
      <p:graphicFrame>
        <p:nvGraphicFramePr>
          <p:cNvPr id="4" name="Table 2"/>
          <p:cNvGraphicFramePr>
            <a:graphicFrameLocks/>
          </p:cNvGraphicFramePr>
          <p:nvPr>
            <p:extLst>
              <p:ext uri="{D42A27DB-BD31-4B8C-83A1-F6EECF244321}">
                <p14:modId xmlns:p14="http://schemas.microsoft.com/office/powerpoint/2010/main" val="4265430596"/>
              </p:ext>
            </p:extLst>
          </p:nvPr>
        </p:nvGraphicFramePr>
        <p:xfrm>
          <a:off x="457200" y="1485248"/>
          <a:ext cx="8229603" cy="4755532"/>
        </p:xfrm>
        <a:graphic>
          <a:graphicData uri="http://schemas.openxmlformats.org/drawingml/2006/table">
            <a:tbl>
              <a:tblPr firstRow="1">
                <a:tableStyleId>{21E4AEA4-8DFA-4A89-87EB-49C32662AFE0}</a:tableStyleId>
              </a:tblPr>
              <a:tblGrid>
                <a:gridCol w="21336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3352803">
                  <a:extLst>
                    <a:ext uri="{9D8B030D-6E8A-4147-A177-3AD203B41FA5}">
                      <a16:colId xmlns:a16="http://schemas.microsoft.com/office/drawing/2014/main" val="20002"/>
                    </a:ext>
                  </a:extLst>
                </a:gridCol>
              </a:tblGrid>
              <a:tr h="60263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kern="1200" dirty="0">
                          <a:solidFill>
                            <a:srgbClr val="000000"/>
                          </a:solidFill>
                          <a:effectLst/>
                          <a:latin typeface="+mn-lt"/>
                          <a:ea typeface="+mn-ea"/>
                          <a:cs typeface="+mn-cs"/>
                        </a:rPr>
                        <a:t>Forms of Data Collection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r>
                        <a:rPr lang="en-US" sz="1600" b="1" kern="1200" dirty="0">
                          <a:solidFill>
                            <a:srgbClr val="000000"/>
                          </a:solidFill>
                          <a:effectLst/>
                          <a:latin typeface="+mn-lt"/>
                          <a:ea typeface="+mn-ea"/>
                          <a:cs typeface="+mn-cs"/>
                        </a:rPr>
                        <a:t>Type of Data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kern="1200" dirty="0">
                          <a:solidFill>
                            <a:srgbClr val="000000"/>
                          </a:solidFill>
                          <a:effectLst/>
                          <a:latin typeface="+mn-lt"/>
                          <a:ea typeface="+mn-ea"/>
                          <a:cs typeface="+mn-cs"/>
                        </a:rPr>
                        <a:t>Definition of Type of Data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0"/>
                  </a:ext>
                </a:extLst>
              </a:tr>
              <a:tr h="80231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chemeClr val="tx1"/>
                          </a:solidFill>
                          <a:effectLst/>
                          <a:latin typeface="+mn-lt"/>
                          <a:ea typeface="+mn-ea"/>
                          <a:cs typeface="+mn-cs"/>
                        </a:rPr>
                        <a:t>Observations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nSpc>
                          <a:spcPct val="100000"/>
                        </a:lnSpc>
                        <a:spcBef>
                          <a:spcPts val="0"/>
                        </a:spcBef>
                        <a:spcAft>
                          <a:spcPts val="960"/>
                        </a:spcAft>
                        <a:tabLst>
                          <a:tab pos="990600" algn="l"/>
                          <a:tab pos="2324100" algn="l"/>
                          <a:tab pos="3543300" algn="l"/>
                          <a:tab pos="4787265" algn="l"/>
                        </a:tabLst>
                      </a:pPr>
                      <a:r>
                        <a:rPr lang="en-US" sz="1600" dirty="0">
                          <a:solidFill>
                            <a:srgbClr val="000000"/>
                          </a:solidFill>
                          <a:effectLst/>
                          <a:latin typeface="+mn-lt"/>
                          <a:ea typeface="Arial" charset="0"/>
                          <a:cs typeface="Arial" charset="0"/>
                        </a:rPr>
                        <a:t>Field notes and drawings</a:t>
                      </a:r>
                    </a:p>
                  </a:txBody>
                  <a:tcPr marL="68580" marR="68580" marT="76200" marB="44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nSpc>
                          <a:spcPct val="100000"/>
                        </a:lnSpc>
                        <a:spcBef>
                          <a:spcPts val="0"/>
                        </a:spcBef>
                        <a:spcAft>
                          <a:spcPts val="960"/>
                        </a:spcAft>
                        <a:tabLst>
                          <a:tab pos="990600" algn="l"/>
                          <a:tab pos="2324100" algn="l"/>
                          <a:tab pos="3543300" algn="l"/>
                          <a:tab pos="4787265" algn="l"/>
                        </a:tabLst>
                      </a:pPr>
                      <a:r>
                        <a:rPr lang="en-US" sz="1600" dirty="0">
                          <a:solidFill>
                            <a:srgbClr val="000000"/>
                          </a:solidFill>
                          <a:effectLst/>
                          <a:latin typeface="+mn-lt"/>
                          <a:ea typeface="Arial" charset="0"/>
                          <a:cs typeface="Arial" charset="0"/>
                        </a:rPr>
                        <a:t>Unstructured text data and pictures taken during observations by the researcher</a:t>
                      </a:r>
                    </a:p>
                  </a:txBody>
                  <a:tcPr marL="68580" marR="68580" marT="76200" marB="44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1"/>
                  </a:ext>
                </a:extLst>
              </a:tr>
              <a:tr h="125548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chemeClr val="tx1"/>
                          </a:solidFill>
                          <a:effectLst/>
                          <a:latin typeface="+mn-lt"/>
                          <a:ea typeface="+mn-ea"/>
                          <a:cs typeface="+mn-cs"/>
                        </a:rPr>
                        <a:t>Interviews and questionnaires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nSpc>
                          <a:spcPct val="100000"/>
                        </a:lnSpc>
                        <a:spcBef>
                          <a:spcPts val="0"/>
                        </a:spcBef>
                        <a:spcAft>
                          <a:spcPts val="960"/>
                        </a:spcAft>
                        <a:tabLst>
                          <a:tab pos="990600" algn="l"/>
                          <a:tab pos="2324100" algn="l"/>
                          <a:tab pos="3543300" algn="l"/>
                          <a:tab pos="4787265" algn="l"/>
                        </a:tabLst>
                      </a:pPr>
                      <a:r>
                        <a:rPr lang="en-US" sz="1600" dirty="0">
                          <a:solidFill>
                            <a:srgbClr val="000000"/>
                          </a:solidFill>
                          <a:effectLst/>
                          <a:latin typeface="+mn-lt"/>
                          <a:ea typeface="Arial" charset="0"/>
                          <a:cs typeface="Arial" charset="0"/>
                        </a:rPr>
                        <a:t>Transcriptions of open-ended interviews or open-ended questions on questionnaires</a:t>
                      </a:r>
                    </a:p>
                  </a:txBody>
                  <a:tcPr marL="68580" marR="68580" marT="69850" marB="44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nSpc>
                          <a:spcPct val="100000"/>
                        </a:lnSpc>
                        <a:spcBef>
                          <a:spcPts val="0"/>
                        </a:spcBef>
                        <a:spcAft>
                          <a:spcPts val="960"/>
                        </a:spcAft>
                        <a:tabLst>
                          <a:tab pos="990600" algn="l"/>
                          <a:tab pos="2324100" algn="l"/>
                          <a:tab pos="3543300" algn="l"/>
                          <a:tab pos="4787265" algn="l"/>
                        </a:tabLst>
                      </a:pPr>
                      <a:r>
                        <a:rPr lang="en-US" sz="1600" dirty="0">
                          <a:solidFill>
                            <a:srgbClr val="000000"/>
                          </a:solidFill>
                          <a:effectLst/>
                          <a:latin typeface="+mn-lt"/>
                          <a:ea typeface="Arial" charset="0"/>
                          <a:cs typeface="Arial" charset="0"/>
                        </a:rPr>
                        <a:t>Unstructured text data obtained from transcribing audio recordings of interviews or by transcribing open-ended responses to questions on questionnaires</a:t>
                      </a:r>
                    </a:p>
                  </a:txBody>
                  <a:tcPr marL="68580" marR="68580" marT="69850" marB="44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2"/>
                  </a:ext>
                </a:extLst>
              </a:tr>
              <a:tr h="79633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chemeClr val="tx1"/>
                          </a:solidFill>
                          <a:effectLst/>
                          <a:latin typeface="+mn-lt"/>
                          <a:ea typeface="+mn-ea"/>
                          <a:cs typeface="+mn-cs"/>
                        </a:rPr>
                        <a:t>Documents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nSpc>
                          <a:spcPct val="100000"/>
                        </a:lnSpc>
                        <a:spcBef>
                          <a:spcPts val="0"/>
                        </a:spcBef>
                        <a:spcAft>
                          <a:spcPts val="960"/>
                        </a:spcAft>
                        <a:tabLst>
                          <a:tab pos="990600" algn="l"/>
                          <a:tab pos="2324100" algn="l"/>
                          <a:tab pos="3543300" algn="l"/>
                          <a:tab pos="4787265" algn="l"/>
                        </a:tabLst>
                      </a:pPr>
                      <a:r>
                        <a:rPr lang="en-US" sz="1600" dirty="0">
                          <a:solidFill>
                            <a:srgbClr val="000000"/>
                          </a:solidFill>
                          <a:effectLst/>
                          <a:latin typeface="+mn-lt"/>
                          <a:ea typeface="Arial" charset="0"/>
                          <a:cs typeface="Arial" charset="0"/>
                        </a:rPr>
                        <a:t>Hand-recorded notes about documents or optically scanned documents</a:t>
                      </a:r>
                    </a:p>
                  </a:txBody>
                  <a:tcPr marL="68580" marR="68580" marT="69850" marB="44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nSpc>
                          <a:spcPct val="100000"/>
                        </a:lnSpc>
                        <a:spcBef>
                          <a:spcPts val="0"/>
                        </a:spcBef>
                        <a:spcAft>
                          <a:spcPts val="960"/>
                        </a:spcAft>
                        <a:tabLst>
                          <a:tab pos="990600" algn="l"/>
                          <a:tab pos="2324100" algn="l"/>
                          <a:tab pos="3543300" algn="l"/>
                          <a:tab pos="4787265" algn="l"/>
                        </a:tabLst>
                      </a:pPr>
                      <a:r>
                        <a:rPr lang="en-US" sz="1600" dirty="0">
                          <a:solidFill>
                            <a:srgbClr val="000000"/>
                          </a:solidFill>
                          <a:effectLst/>
                          <a:latin typeface="+mn-lt"/>
                          <a:ea typeface="Arial" charset="0"/>
                          <a:cs typeface="Arial" charset="0"/>
                        </a:rPr>
                        <a:t>Public (e.g., notes from meetings) and private (e.g., journals) records available to the researcher</a:t>
                      </a:r>
                    </a:p>
                  </a:txBody>
                  <a:tcPr marL="68580" marR="68580" marT="69850" marB="444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3"/>
                  </a:ext>
                </a:extLst>
              </a:tr>
              <a:tr h="105580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chemeClr val="tx1"/>
                          </a:solidFill>
                          <a:effectLst/>
                          <a:latin typeface="+mn-lt"/>
                          <a:ea typeface="+mn-ea"/>
                          <a:cs typeface="+mn-cs"/>
                        </a:rPr>
                        <a:t>Audiovisual materials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nSpc>
                          <a:spcPct val="100000"/>
                        </a:lnSpc>
                        <a:spcBef>
                          <a:spcPts val="0"/>
                        </a:spcBef>
                        <a:spcAft>
                          <a:spcPts val="960"/>
                        </a:spcAft>
                        <a:tabLst>
                          <a:tab pos="990600" algn="l"/>
                          <a:tab pos="2324100" algn="l"/>
                          <a:tab pos="3543300" algn="l"/>
                          <a:tab pos="4787265" algn="l"/>
                        </a:tabLst>
                      </a:pPr>
                      <a:r>
                        <a:rPr lang="en-US" sz="1600" dirty="0">
                          <a:solidFill>
                            <a:srgbClr val="000000"/>
                          </a:solidFill>
                          <a:effectLst/>
                          <a:latin typeface="+mn-lt"/>
                          <a:ea typeface="Arial" charset="0"/>
                          <a:cs typeface="Arial" charset="0"/>
                        </a:rPr>
                        <a:t>Pictures, photographs, video recording, objects, and sounds</a:t>
                      </a:r>
                    </a:p>
                  </a:txBody>
                  <a:tcPr marL="76200" marR="76200" marT="69850" marB="7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nSpc>
                          <a:spcPct val="100000"/>
                        </a:lnSpc>
                        <a:spcBef>
                          <a:spcPts val="0"/>
                        </a:spcBef>
                        <a:spcAft>
                          <a:spcPts val="960"/>
                        </a:spcAft>
                        <a:tabLst>
                          <a:tab pos="990600" algn="l"/>
                          <a:tab pos="2324100" algn="l"/>
                          <a:tab pos="3543300" algn="l"/>
                          <a:tab pos="4787265" algn="l"/>
                        </a:tabLst>
                      </a:pPr>
                      <a:r>
                        <a:rPr lang="en-US" sz="1600" dirty="0">
                          <a:solidFill>
                            <a:srgbClr val="000000"/>
                          </a:solidFill>
                          <a:effectLst/>
                          <a:latin typeface="+mn-lt"/>
                          <a:ea typeface="Arial" charset="0"/>
                          <a:cs typeface="Arial" charset="0"/>
                        </a:rPr>
                        <a:t>Audiovisual materials consisting of images or sounds of people or places recorded by the researcher or someone else</a:t>
                      </a:r>
                    </a:p>
                  </a:txBody>
                  <a:tcPr marL="76200" marR="76200" marT="69850" marB="7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9803952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oAutofit/>
          </a:bodyPr>
          <a:lstStyle/>
          <a:p>
            <a:pPr lvl="0">
              <a:spcBef>
                <a:spcPct val="0"/>
              </a:spcBef>
              <a:buClrTx/>
            </a:pPr>
            <a:r>
              <a:rPr lang="en-US" kern="1200" dirty="0">
                <a:latin typeface="Times New Roman" panose="02020603050405020304" pitchFamily="18" charset="0"/>
                <a:ea typeface="+mj-ea"/>
                <a:cs typeface="Times New Roman" panose="02020603050405020304" pitchFamily="18" charset="0"/>
              </a:rPr>
              <a:t>Figure 7.5 Observational Checklist</a:t>
            </a:r>
          </a:p>
        </p:txBody>
      </p:sp>
      <p:graphicFrame>
        <p:nvGraphicFramePr>
          <p:cNvPr id="4" name="Table 2"/>
          <p:cNvGraphicFramePr>
            <a:graphicFrameLocks/>
          </p:cNvGraphicFramePr>
          <p:nvPr>
            <p:extLst>
              <p:ext uri="{D42A27DB-BD31-4B8C-83A1-F6EECF244321}">
                <p14:modId xmlns:p14="http://schemas.microsoft.com/office/powerpoint/2010/main" val="2120649666"/>
              </p:ext>
            </p:extLst>
          </p:nvPr>
        </p:nvGraphicFramePr>
        <p:xfrm>
          <a:off x="457200" y="1600200"/>
          <a:ext cx="8229600" cy="4632960"/>
        </p:xfrm>
        <a:graphic>
          <a:graphicData uri="http://schemas.openxmlformats.org/drawingml/2006/table">
            <a:tbl>
              <a:tblPr firstRow="1">
                <a:tableStyleId>{5DA37D80-6434-44D0-A028-1B22A696006F}</a:tableStyleId>
              </a:tblPr>
              <a:tblGrid>
                <a:gridCol w="4114800">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tblGrid>
              <a:tr h="579120">
                <a:tc>
                  <a:txBody>
                    <a:bodyPr/>
                    <a:lstStyle/>
                    <a:p>
                      <a:pPr marL="804863" marR="0" indent="-804863">
                        <a:spcBef>
                          <a:spcPts val="0"/>
                        </a:spcBef>
                        <a:spcAft>
                          <a:spcPts val="0"/>
                        </a:spcAft>
                        <a:tabLst/>
                      </a:pPr>
                      <a:r>
                        <a:rPr lang="en-US" sz="900" b="0" dirty="0">
                          <a:solidFill>
                            <a:schemeClr val="bg1"/>
                          </a:solidFill>
                          <a:effectLst/>
                          <a:latin typeface="+mn-lt"/>
                          <a:ea typeface="Arial" charset="0"/>
                          <a:cs typeface="Arial" charset="0"/>
                        </a:rPr>
                        <a:t>Fill in the blank</a:t>
                      </a:r>
                      <a:r>
                        <a:rPr lang="en-US" sz="1900" b="0" dirty="0">
                          <a:solidFill>
                            <a:srgbClr val="000000"/>
                          </a:solidFill>
                          <a:effectLst/>
                          <a:latin typeface="+mn-lt"/>
                          <a:ea typeface="Arial" charset="0"/>
                          <a:cs typeface="Arial" charset="0"/>
                        </a:rPr>
                        <a:t> Did you gain permission to study the site?</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804863" marR="0" indent="-804863">
                        <a:spcBef>
                          <a:spcPts val="0"/>
                        </a:spcBef>
                        <a:spcAft>
                          <a:spcPts val="0"/>
                        </a:spcAft>
                        <a:tabLst/>
                      </a:pPr>
                      <a:r>
                        <a:rPr lang="en-US" sz="900" b="0" dirty="0">
                          <a:solidFill>
                            <a:schemeClr val="bg1"/>
                          </a:solidFill>
                          <a:effectLst/>
                          <a:latin typeface="+mn-lt"/>
                          <a:ea typeface="Arial" charset="0"/>
                          <a:cs typeface="Arial" charset="0"/>
                        </a:rPr>
                        <a:t>Fill in the blank</a:t>
                      </a:r>
                      <a:r>
                        <a:rPr lang="en-US" sz="1900" b="0" dirty="0">
                          <a:solidFill>
                            <a:srgbClr val="000000"/>
                          </a:solidFill>
                          <a:effectLst/>
                          <a:latin typeface="+mn-lt"/>
                          <a:ea typeface="Arial" charset="0"/>
                          <a:cs typeface="Arial" charset="0"/>
                        </a:rPr>
                        <a:t> Will you develop rapport with individuals at the site?</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0"/>
                  </a:ext>
                </a:extLst>
              </a:tr>
              <a:tr h="579120">
                <a:tc>
                  <a:txBody>
                    <a:bodyPr/>
                    <a:lstStyle/>
                    <a:p>
                      <a:pPr marL="804863" marR="0" indent="-804863">
                        <a:spcBef>
                          <a:spcPts val="0"/>
                        </a:spcBef>
                        <a:spcAft>
                          <a:spcPts val="0"/>
                        </a:spcAft>
                        <a:tabLst/>
                      </a:pPr>
                      <a:r>
                        <a:rPr lang="en-US" sz="900" dirty="0">
                          <a:solidFill>
                            <a:schemeClr val="bg1"/>
                          </a:solidFill>
                          <a:effectLst/>
                          <a:latin typeface="+mn-lt"/>
                          <a:ea typeface="Arial" charset="0"/>
                          <a:cs typeface="Arial" charset="0"/>
                        </a:rPr>
                        <a:t>Fill in the blank</a:t>
                      </a:r>
                      <a:r>
                        <a:rPr lang="en-US" sz="1900" dirty="0">
                          <a:effectLst/>
                          <a:latin typeface="+mn-lt"/>
                          <a:ea typeface="Arial" charset="0"/>
                          <a:cs typeface="Arial" charset="0"/>
                        </a:rPr>
                        <a:t> Do you know your role as an observer?</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804863" marR="0" indent="-804863">
                        <a:spcBef>
                          <a:spcPts val="0"/>
                        </a:spcBef>
                        <a:spcAft>
                          <a:spcPts val="0"/>
                        </a:spcAft>
                        <a:tabLst/>
                      </a:pPr>
                      <a:r>
                        <a:rPr lang="en-US" sz="900" dirty="0">
                          <a:solidFill>
                            <a:schemeClr val="bg1"/>
                          </a:solidFill>
                          <a:effectLst/>
                          <a:latin typeface="+mn-lt"/>
                          <a:ea typeface="Arial" charset="0"/>
                          <a:cs typeface="Arial" charset="0"/>
                        </a:rPr>
                        <a:t>Fill in the blank</a:t>
                      </a:r>
                      <a:r>
                        <a:rPr lang="en-US" sz="1900" dirty="0">
                          <a:effectLst/>
                          <a:latin typeface="+mn-lt"/>
                          <a:ea typeface="Arial" charset="0"/>
                          <a:cs typeface="Arial" charset="0"/>
                        </a:rPr>
                        <a:t> Will your observations change from broad to narrow?</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1"/>
                  </a:ext>
                </a:extLst>
              </a:tr>
              <a:tr h="868680">
                <a:tc>
                  <a:txBody>
                    <a:bodyPr/>
                    <a:lstStyle/>
                    <a:p>
                      <a:pPr marL="804863" marR="0" indent="-804863">
                        <a:spcBef>
                          <a:spcPts val="0"/>
                        </a:spcBef>
                        <a:spcAft>
                          <a:spcPts val="0"/>
                        </a:spcAft>
                        <a:tabLst/>
                      </a:pPr>
                      <a:r>
                        <a:rPr lang="en-US" sz="900" dirty="0">
                          <a:solidFill>
                            <a:schemeClr val="bg1"/>
                          </a:solidFill>
                          <a:effectLst/>
                          <a:latin typeface="+mn-lt"/>
                          <a:ea typeface="Arial" charset="0"/>
                          <a:cs typeface="Arial" charset="0"/>
                        </a:rPr>
                        <a:t>Fill in the blank</a:t>
                      </a:r>
                      <a:r>
                        <a:rPr lang="en-US" sz="1900" dirty="0">
                          <a:effectLst/>
                          <a:latin typeface="+mn-lt"/>
                          <a:ea typeface="Arial" charset="0"/>
                          <a:cs typeface="Arial" charset="0"/>
                        </a:rPr>
                        <a:t> Do you have a means for recording field notes, such as an observational protocol?</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857250" marR="0" indent="-857250">
                        <a:spcBef>
                          <a:spcPts val="0"/>
                        </a:spcBef>
                        <a:spcAft>
                          <a:spcPts val="0"/>
                        </a:spcAft>
                        <a:tabLst/>
                      </a:pPr>
                      <a:r>
                        <a:rPr lang="en-US" sz="900" dirty="0">
                          <a:solidFill>
                            <a:schemeClr val="bg1"/>
                          </a:solidFill>
                          <a:effectLst/>
                          <a:latin typeface="+mn-lt"/>
                          <a:ea typeface="Arial" charset="0"/>
                          <a:cs typeface="Arial" charset="0"/>
                        </a:rPr>
                        <a:t>Fill in the blank</a:t>
                      </a:r>
                      <a:r>
                        <a:rPr lang="en-US" sz="1900" dirty="0">
                          <a:effectLst/>
                          <a:latin typeface="+mn-lt"/>
                          <a:ea typeface="Arial" charset="0"/>
                          <a:cs typeface="Arial" charset="0"/>
                        </a:rPr>
                        <a:t> Will you take limited notes at first?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2"/>
                  </a:ext>
                </a:extLst>
              </a:tr>
              <a:tr h="579120">
                <a:tc>
                  <a:txBody>
                    <a:bodyPr/>
                    <a:lstStyle/>
                    <a:p>
                      <a:pPr marL="804863" marR="0" indent="-804863">
                        <a:spcBef>
                          <a:spcPts val="0"/>
                        </a:spcBef>
                        <a:spcAft>
                          <a:spcPts val="0"/>
                        </a:spcAft>
                        <a:tabLst/>
                      </a:pPr>
                      <a:r>
                        <a:rPr lang="en-US" sz="900" dirty="0">
                          <a:solidFill>
                            <a:schemeClr val="bg1"/>
                          </a:solidFill>
                          <a:effectLst/>
                          <a:latin typeface="+mn-lt"/>
                          <a:ea typeface="Arial" charset="0"/>
                          <a:cs typeface="Arial" charset="0"/>
                        </a:rPr>
                        <a:t>Fill in the blank</a:t>
                      </a:r>
                      <a:r>
                        <a:rPr lang="en-US" sz="1900" dirty="0">
                          <a:effectLst/>
                          <a:latin typeface="+mn-lt"/>
                          <a:ea typeface="Arial" charset="0"/>
                          <a:cs typeface="Arial" charset="0"/>
                        </a:rPr>
                        <a:t> Do you know what you will observe first?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804863" marR="0" indent="-804863">
                        <a:spcBef>
                          <a:spcPts val="0"/>
                        </a:spcBef>
                        <a:spcAft>
                          <a:spcPts val="0"/>
                        </a:spcAft>
                        <a:tabLst/>
                      </a:pPr>
                      <a:r>
                        <a:rPr lang="en-US" sz="900" dirty="0">
                          <a:solidFill>
                            <a:schemeClr val="bg1"/>
                          </a:solidFill>
                          <a:effectLst/>
                          <a:latin typeface="+mn-lt"/>
                          <a:ea typeface="Arial" charset="0"/>
                          <a:cs typeface="Arial" charset="0"/>
                        </a:rPr>
                        <a:t>Fill in the blank</a:t>
                      </a:r>
                      <a:r>
                        <a:rPr lang="en-US" sz="1900" dirty="0">
                          <a:effectLst/>
                          <a:latin typeface="+mn-lt"/>
                          <a:ea typeface="Arial" charset="0"/>
                          <a:cs typeface="Arial" charset="0"/>
                        </a:rPr>
                        <a:t> Will you take both descriptive as well as reflective notes?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3"/>
                  </a:ext>
                </a:extLst>
              </a:tr>
              <a:tr h="868680">
                <a:tc>
                  <a:txBody>
                    <a:bodyPr/>
                    <a:lstStyle/>
                    <a:p>
                      <a:pPr marL="804863" marR="0" indent="-804863">
                        <a:spcBef>
                          <a:spcPts val="0"/>
                        </a:spcBef>
                        <a:spcAft>
                          <a:spcPts val="0"/>
                        </a:spcAft>
                        <a:tabLst/>
                      </a:pPr>
                      <a:r>
                        <a:rPr lang="en-US" sz="900" dirty="0">
                          <a:solidFill>
                            <a:schemeClr val="bg1"/>
                          </a:solidFill>
                          <a:effectLst/>
                          <a:latin typeface="+mn-lt"/>
                          <a:ea typeface="Arial" charset="0"/>
                          <a:cs typeface="Arial" charset="0"/>
                        </a:rPr>
                        <a:t>Fill in the blank</a:t>
                      </a:r>
                      <a:r>
                        <a:rPr lang="en-US" sz="1900" dirty="0">
                          <a:effectLst/>
                          <a:latin typeface="+mn-lt"/>
                          <a:ea typeface="Arial" charset="0"/>
                          <a:cs typeface="Arial" charset="0"/>
                        </a:rPr>
                        <a:t> Will you enter and leave the site slowly, so as not to disturb the setting?</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804863" marR="0" indent="-787400">
                        <a:spcBef>
                          <a:spcPts val="0"/>
                        </a:spcBef>
                        <a:spcAft>
                          <a:spcPts val="0"/>
                        </a:spcAft>
                        <a:tabLst/>
                      </a:pPr>
                      <a:r>
                        <a:rPr lang="en-US" sz="900" dirty="0">
                          <a:solidFill>
                            <a:schemeClr val="bg1"/>
                          </a:solidFill>
                          <a:effectLst/>
                          <a:latin typeface="+mn-lt"/>
                          <a:ea typeface="Arial" charset="0"/>
                          <a:cs typeface="Arial" charset="0"/>
                        </a:rPr>
                        <a:t>Fill in the blank</a:t>
                      </a:r>
                      <a:r>
                        <a:rPr lang="en-US" sz="1900" dirty="0">
                          <a:effectLst/>
                          <a:latin typeface="+mn-lt"/>
                          <a:ea typeface="Arial" charset="0"/>
                          <a:cs typeface="Arial" charset="0"/>
                        </a:rPr>
                        <a:t> Will you describe in complete sentences so that you have detailed field notes?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4"/>
                  </a:ext>
                </a:extLst>
              </a:tr>
              <a:tr h="579120">
                <a:tc>
                  <a:txBody>
                    <a:bodyPr/>
                    <a:lstStyle/>
                    <a:p>
                      <a:pPr marL="804863" marR="0" indent="-804863">
                        <a:spcBef>
                          <a:spcPts val="0"/>
                        </a:spcBef>
                        <a:spcAft>
                          <a:spcPts val="0"/>
                        </a:spcAft>
                        <a:tabLst/>
                      </a:pPr>
                      <a:r>
                        <a:rPr lang="en-US" sz="900" dirty="0">
                          <a:solidFill>
                            <a:schemeClr val="bg1"/>
                          </a:solidFill>
                          <a:effectLst/>
                          <a:latin typeface="+mn-lt"/>
                          <a:ea typeface="Arial" charset="0"/>
                          <a:cs typeface="Arial" charset="0"/>
                        </a:rPr>
                        <a:t>Fill in the blank</a:t>
                      </a:r>
                      <a:r>
                        <a:rPr lang="en-US" sz="1900" dirty="0">
                          <a:effectLst/>
                          <a:latin typeface="+mn-lt"/>
                          <a:ea typeface="Arial" charset="0"/>
                          <a:cs typeface="Arial" charset="0"/>
                        </a:rPr>
                        <a:t> Will you make multiple observations over time?</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804863" marR="0" indent="-804863">
                        <a:spcBef>
                          <a:spcPts val="0"/>
                        </a:spcBef>
                        <a:spcAft>
                          <a:spcPts val="0"/>
                        </a:spcAft>
                        <a:tabLst/>
                      </a:pPr>
                      <a:r>
                        <a:rPr lang="en-US" sz="900" dirty="0">
                          <a:solidFill>
                            <a:schemeClr val="bg1"/>
                          </a:solidFill>
                          <a:effectLst/>
                          <a:latin typeface="+mn-lt"/>
                          <a:ea typeface="Arial" charset="0"/>
                          <a:cs typeface="Arial" charset="0"/>
                        </a:rPr>
                        <a:t>Fill in the blank</a:t>
                      </a:r>
                      <a:r>
                        <a:rPr lang="en-US" sz="1900" dirty="0">
                          <a:effectLst/>
                          <a:latin typeface="+mn-lt"/>
                          <a:ea typeface="Arial" charset="0"/>
                          <a:cs typeface="Arial" charset="0"/>
                        </a:rPr>
                        <a:t> Did you thank your participants at the site?</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5"/>
                  </a:ext>
                </a:extLst>
              </a:tr>
            </a:tbl>
          </a:graphicData>
        </a:graphic>
      </p:graphicFrame>
      <p:cxnSp>
        <p:nvCxnSpPr>
          <p:cNvPr id="7" name="Straight Connector 6"/>
          <p:cNvCxnSpPr/>
          <p:nvPr/>
        </p:nvCxnSpPr>
        <p:spPr>
          <a:xfrm>
            <a:off x="581890" y="1835452"/>
            <a:ext cx="66501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568034" y="2394348"/>
            <a:ext cx="66501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568033" y="3281042"/>
            <a:ext cx="66501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568033" y="4126163"/>
            <a:ext cx="66501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568031" y="4735767"/>
            <a:ext cx="66501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68033" y="5830289"/>
            <a:ext cx="66501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4710545" y="1831016"/>
            <a:ext cx="66501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4696688" y="2371348"/>
            <a:ext cx="66501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682833" y="3244184"/>
            <a:ext cx="66501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4696686" y="4130875"/>
            <a:ext cx="66501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4696682" y="4698917"/>
            <a:ext cx="66501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4682827" y="5876544"/>
            <a:ext cx="66501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159072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oAutofit/>
          </a:bodyPr>
          <a:lstStyle/>
          <a:p>
            <a:pPr lvl="0">
              <a:spcBef>
                <a:spcPct val="0"/>
              </a:spcBef>
              <a:buClrTx/>
            </a:pPr>
            <a:r>
              <a:rPr lang="en-US" altLang="en-US" kern="1200" dirty="0">
                <a:latin typeface="Times New Roman" panose="02020603050405020304" pitchFamily="18" charset="0"/>
                <a:ea typeface="+mj-ea"/>
                <a:cs typeface="Times New Roman" panose="02020603050405020304" pitchFamily="18" charset="0"/>
              </a:rPr>
              <a:t>What Types of Qualitative Data Will You Collect? </a:t>
            </a:r>
            <a:endParaRPr lang="en-US" altLang="en-US" sz="2000" b="0" kern="1200" dirty="0">
              <a:latin typeface="Times New Roman" panose="02020603050405020304" pitchFamily="18" charset="0"/>
              <a:ea typeface="+mj-ea"/>
              <a:cs typeface="Times New Roman" panose="02020603050405020304" pitchFamily="18" charset="0"/>
            </a:endParaRPr>
          </a:p>
        </p:txBody>
      </p:sp>
      <p:sp>
        <p:nvSpPr>
          <p:cNvPr id="3" name="Text Placeholder 2"/>
          <p:cNvSpPr>
            <a:spLocks noGrp="1"/>
          </p:cNvSpPr>
          <p:nvPr>
            <p:ph type="body" idx="1"/>
          </p:nvPr>
        </p:nvSpPr>
        <p:spPr/>
        <p:txBody>
          <a:bodyPr wrap="square" lIns="91425" tIns="91425" rIns="91425" bIns="91425">
            <a:noAutofit/>
          </a:bodyPr>
          <a:lstStyle/>
          <a:p>
            <a:pPr marL="0" lvl="0" indent="0">
              <a:buSzPts val="2400"/>
              <a:buNone/>
              <a:tabLst/>
            </a:pPr>
            <a:r>
              <a:rPr lang="en-US" sz="2400" b="1" kern="1200" dirty="0">
                <a:solidFill>
                  <a:srgbClr val="000000"/>
                </a:solidFill>
                <a:latin typeface="Arial (Body)"/>
                <a:ea typeface="+mn-ea"/>
                <a:cs typeface="+mn-cs"/>
              </a:rPr>
              <a:t>Interviews: Types of Interviews and Open-Ended Questions on Questionnaires</a:t>
            </a:r>
            <a:endParaRPr lang="en-US" altLang="en-US" sz="2400" b="1" kern="1200" dirty="0">
              <a:solidFill>
                <a:srgbClr val="000000"/>
              </a:solidFill>
              <a:latin typeface="Arial (Body)"/>
              <a:ea typeface="+mn-ea"/>
              <a:cs typeface="+mn-cs"/>
            </a:endParaRPr>
          </a:p>
          <a:p>
            <a:pPr marL="255651" lvl="0" indent="-255651">
              <a:spcAft>
                <a:spcPct val="0"/>
              </a:spcAft>
              <a:buSzPts val="2400"/>
              <a:tabLst/>
            </a:pPr>
            <a:r>
              <a:rPr lang="en-US" altLang="en-US" sz="2400" kern="1200" dirty="0">
                <a:solidFill>
                  <a:srgbClr val="000000"/>
                </a:solidFill>
                <a:latin typeface="Arial (Body)"/>
                <a:ea typeface="+mn-ea"/>
                <a:cs typeface="+mn-cs"/>
              </a:rPr>
              <a:t>Types: One-on-one, focus group, phone, web-based video, e-mail</a:t>
            </a:r>
          </a:p>
          <a:p>
            <a:pPr marL="255651" lvl="0" indent="-255651">
              <a:spcAft>
                <a:spcPct val="0"/>
              </a:spcAft>
              <a:buSzPts val="2400"/>
              <a:tabLst/>
            </a:pPr>
            <a:r>
              <a:rPr lang="en-US" altLang="en-US" sz="2400" kern="1200" dirty="0">
                <a:solidFill>
                  <a:srgbClr val="000000"/>
                </a:solidFill>
                <a:latin typeface="Arial (Body)"/>
                <a:ea typeface="+mn-ea"/>
                <a:cs typeface="+mn-cs"/>
              </a:rPr>
              <a:t>General open-ended questions that are asked allow the participant to:</a:t>
            </a:r>
          </a:p>
          <a:p>
            <a:pPr marL="741553" lvl="1" indent="-284353">
              <a:spcAft>
                <a:spcPct val="0"/>
              </a:spcAft>
              <a:buSzPts val="2400"/>
            </a:pPr>
            <a:r>
              <a:rPr lang="en-US" altLang="en-US" sz="2400" kern="1200" dirty="0">
                <a:solidFill>
                  <a:srgbClr val="000000"/>
                </a:solidFill>
                <a:latin typeface="Arial (Body)"/>
                <a:ea typeface="+mn-ea"/>
                <a:cs typeface="+mn-cs"/>
              </a:rPr>
              <a:t>Create options for responding</a:t>
            </a:r>
          </a:p>
          <a:p>
            <a:pPr marL="741553" lvl="1" indent="-284353">
              <a:spcAft>
                <a:spcPct val="0"/>
              </a:spcAft>
              <a:buSzPts val="2400"/>
            </a:pPr>
            <a:r>
              <a:rPr lang="en-US" altLang="en-US" sz="2400" kern="1200" dirty="0">
                <a:solidFill>
                  <a:srgbClr val="000000"/>
                </a:solidFill>
                <a:latin typeface="Arial (Body)"/>
                <a:ea typeface="+mn-ea"/>
                <a:cs typeface="+mn-cs"/>
              </a:rPr>
              <a:t>Voice their experiences and perspectives</a:t>
            </a:r>
          </a:p>
          <a:p>
            <a:pPr marL="255651" lvl="0" indent="-255651">
              <a:spcAft>
                <a:spcPct val="0"/>
              </a:spcAft>
              <a:buSzPts val="2400"/>
              <a:tabLst/>
            </a:pPr>
            <a:r>
              <a:rPr lang="en-US" altLang="en-US" sz="2400" kern="1200" dirty="0">
                <a:solidFill>
                  <a:srgbClr val="000000"/>
                </a:solidFill>
                <a:latin typeface="Arial (Body)"/>
                <a:ea typeface="+mn-ea"/>
                <a:cs typeface="+mn-cs"/>
              </a:rPr>
              <a:t>Information is recorded, then transcribed for analysis</a:t>
            </a:r>
          </a:p>
        </p:txBody>
      </p:sp>
    </p:spTree>
    <p:extLst>
      <p:ext uri="{BB962C8B-B14F-4D97-AF65-F5344CB8AC3E}">
        <p14:creationId xmlns:p14="http://schemas.microsoft.com/office/powerpoint/2010/main" val="25385934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oAutofit/>
          </a:bodyPr>
          <a:lstStyle/>
          <a:p>
            <a:pPr lvl="0">
              <a:spcBef>
                <a:spcPct val="0"/>
              </a:spcBef>
              <a:buClrTx/>
            </a:pPr>
            <a:r>
              <a:rPr lang="en-US" kern="1200" dirty="0">
                <a:latin typeface="Times New Roman" panose="02020603050405020304" pitchFamily="18" charset="0"/>
                <a:ea typeface="+mj-ea"/>
                <a:cs typeface="Times New Roman" panose="02020603050405020304" pitchFamily="18" charset="0"/>
              </a:rPr>
              <a:t>Figure 7.6 Checklist for Interviewing</a:t>
            </a:r>
          </a:p>
        </p:txBody>
      </p:sp>
      <p:graphicFrame>
        <p:nvGraphicFramePr>
          <p:cNvPr id="4" name="Table 2"/>
          <p:cNvGraphicFramePr>
            <a:graphicFrameLocks/>
          </p:cNvGraphicFramePr>
          <p:nvPr>
            <p:extLst>
              <p:ext uri="{D42A27DB-BD31-4B8C-83A1-F6EECF244321}">
                <p14:modId xmlns:p14="http://schemas.microsoft.com/office/powerpoint/2010/main" val="1392219326"/>
              </p:ext>
            </p:extLst>
          </p:nvPr>
        </p:nvGraphicFramePr>
        <p:xfrm>
          <a:off x="457200" y="1647028"/>
          <a:ext cx="8229600" cy="4450080"/>
        </p:xfrm>
        <a:graphic>
          <a:graphicData uri="http://schemas.openxmlformats.org/drawingml/2006/table">
            <a:tbl>
              <a:tblPr firstRow="1">
                <a:tableStyleId>{5DA37D80-6434-44D0-A028-1B22A696006F}</a:tableStyleId>
              </a:tblPr>
              <a:tblGrid>
                <a:gridCol w="8229600">
                  <a:extLst>
                    <a:ext uri="{9D8B030D-6E8A-4147-A177-3AD203B41FA5}">
                      <a16:colId xmlns:a16="http://schemas.microsoft.com/office/drawing/2014/main" val="20000"/>
                    </a:ext>
                  </a:extLst>
                </a:gridCol>
              </a:tblGrid>
              <a:tr h="370840">
                <a:tc>
                  <a:txBody>
                    <a:bodyPr/>
                    <a:lstStyle/>
                    <a:p>
                      <a:pPr marL="0" marR="0">
                        <a:lnSpc>
                          <a:spcPct val="100000"/>
                        </a:lnSpc>
                        <a:spcBef>
                          <a:spcPts val="0"/>
                        </a:spcBef>
                        <a:spcAft>
                          <a:spcPts val="0"/>
                        </a:spcAft>
                      </a:pPr>
                      <a:r>
                        <a:rPr lang="en-US" sz="900" b="0" dirty="0">
                          <a:solidFill>
                            <a:schemeClr val="bg1"/>
                          </a:solidFill>
                          <a:effectLst/>
                          <a:latin typeface="+mn-lt"/>
                          <a:ea typeface="Calibri" charset="0"/>
                          <a:cs typeface="Times New Roman" charset="0"/>
                        </a:rPr>
                        <a:t>Fill in the blank</a:t>
                      </a:r>
                      <a:r>
                        <a:rPr lang="en-US" sz="1600" b="0" dirty="0">
                          <a:solidFill>
                            <a:srgbClr val="000000"/>
                          </a:solidFill>
                          <a:effectLst/>
                          <a:latin typeface="+mn-lt"/>
                          <a:ea typeface="Calibri" charset="0"/>
                          <a:cs typeface="Times New Roman" charset="0"/>
                        </a:rPr>
                        <a:t> </a:t>
                      </a:r>
                      <a:r>
                        <a:rPr lang="en-US" sz="1200" b="0" dirty="0">
                          <a:solidFill>
                            <a:srgbClr val="000000"/>
                          </a:solidFill>
                          <a:effectLst/>
                          <a:latin typeface="+mn-lt"/>
                          <a:ea typeface="Calibri" charset="0"/>
                          <a:cs typeface="Times New Roman" charset="0"/>
                        </a:rPr>
                        <a:t>Who will participate in your interviews?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0"/>
                  </a:ext>
                </a:extLst>
              </a:tr>
              <a:tr h="370840">
                <a:tc>
                  <a:txBody>
                    <a:bodyPr/>
                    <a:lstStyle/>
                    <a:p>
                      <a:pPr marL="0" marR="0" algn="l" rtl="0">
                        <a:lnSpc>
                          <a:spcPct val="100000"/>
                        </a:lnSpc>
                        <a:spcBef>
                          <a:spcPts val="0"/>
                        </a:spcBef>
                        <a:spcAft>
                          <a:spcPts val="0"/>
                        </a:spcAft>
                        <a:buNone/>
                      </a:pPr>
                      <a:r>
                        <a:rPr lang="en-US" sz="900" b="0" dirty="0">
                          <a:solidFill>
                            <a:schemeClr val="bg1"/>
                          </a:solidFill>
                          <a:effectLst/>
                          <a:latin typeface="+mn-lt"/>
                          <a:ea typeface="Calibri" charset="0"/>
                          <a:cs typeface="Times New Roman" charset="0"/>
                        </a:rPr>
                        <a:t>Fill in the blank</a:t>
                      </a:r>
                      <a:r>
                        <a:rPr lang="en-US" sz="1600" b="0" dirty="0">
                          <a:effectLst/>
                          <a:latin typeface="+mn-lt"/>
                          <a:ea typeface="Calibri" charset="0"/>
                          <a:cs typeface="Times New Roman" charset="0"/>
                        </a:rPr>
                        <a:t> </a:t>
                      </a:r>
                      <a:r>
                        <a:rPr lang="en-US" sz="1200" b="0" i="0" u="none" strike="noStrike" cap="none" dirty="0">
                          <a:solidFill>
                            <a:srgbClr val="000000"/>
                          </a:solidFill>
                          <a:effectLst/>
                          <a:latin typeface="+mn-lt"/>
                          <a:ea typeface="Calibri" charset="0"/>
                          <a:cs typeface="Times New Roman" charset="0"/>
                          <a:sym typeface="Arial"/>
                        </a:rPr>
                        <a:t>What types of interviews are best to conduct?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1"/>
                  </a:ext>
                </a:extLst>
              </a:tr>
              <a:tr h="370840">
                <a:tc>
                  <a:txBody>
                    <a:bodyPr/>
                    <a:lstStyle/>
                    <a:p>
                      <a:pPr marL="0" marR="0" algn="l" rtl="0">
                        <a:lnSpc>
                          <a:spcPct val="100000"/>
                        </a:lnSpc>
                        <a:spcBef>
                          <a:spcPts val="0"/>
                        </a:spcBef>
                        <a:spcAft>
                          <a:spcPts val="0"/>
                        </a:spcAft>
                        <a:buNone/>
                      </a:pPr>
                      <a:r>
                        <a:rPr lang="en-US" sz="900" b="0" dirty="0">
                          <a:solidFill>
                            <a:schemeClr val="bg1"/>
                          </a:solidFill>
                          <a:effectLst/>
                          <a:latin typeface="+mn-lt"/>
                          <a:ea typeface="Calibri" charset="0"/>
                          <a:cs typeface="Times New Roman" charset="0"/>
                        </a:rPr>
                        <a:t>Fill in the blank</a:t>
                      </a:r>
                      <a:r>
                        <a:rPr lang="en-US" sz="1600" b="0" dirty="0">
                          <a:effectLst/>
                          <a:latin typeface="+mn-lt"/>
                          <a:ea typeface="Calibri" charset="0"/>
                          <a:cs typeface="Times New Roman" charset="0"/>
                        </a:rPr>
                        <a:t> </a:t>
                      </a:r>
                      <a:r>
                        <a:rPr lang="en-US" sz="1200" b="0" i="0" u="none" strike="noStrike" cap="none" dirty="0">
                          <a:solidFill>
                            <a:srgbClr val="000000"/>
                          </a:solidFill>
                          <a:effectLst/>
                          <a:latin typeface="+mn-lt"/>
                          <a:ea typeface="Calibri" charset="0"/>
                          <a:cs typeface="Times New Roman" charset="0"/>
                          <a:sym typeface="Arial"/>
                        </a:rPr>
                        <a:t>Is the setting for your interview comfortable and quiet?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2"/>
                  </a:ext>
                </a:extLst>
              </a:tr>
              <a:tr h="370840">
                <a:tc>
                  <a:txBody>
                    <a:bodyPr/>
                    <a:lstStyle/>
                    <a:p>
                      <a:pPr marL="0" marR="0" algn="l" rtl="0">
                        <a:lnSpc>
                          <a:spcPct val="100000"/>
                        </a:lnSpc>
                        <a:spcBef>
                          <a:spcPts val="0"/>
                        </a:spcBef>
                        <a:spcAft>
                          <a:spcPts val="0"/>
                        </a:spcAft>
                        <a:buNone/>
                      </a:pPr>
                      <a:r>
                        <a:rPr lang="en-US" sz="900" b="0" dirty="0">
                          <a:solidFill>
                            <a:schemeClr val="bg1"/>
                          </a:solidFill>
                          <a:effectLst/>
                          <a:latin typeface="+mn-lt"/>
                          <a:ea typeface="Calibri" charset="0"/>
                          <a:cs typeface="Times New Roman" charset="0"/>
                        </a:rPr>
                        <a:t>Fill in the blank</a:t>
                      </a:r>
                      <a:r>
                        <a:rPr lang="en-US" sz="1600" b="0" dirty="0">
                          <a:effectLst/>
                          <a:latin typeface="+mn-lt"/>
                          <a:ea typeface="Calibri" charset="0"/>
                          <a:cs typeface="Times New Roman" charset="0"/>
                        </a:rPr>
                        <a:t> </a:t>
                      </a:r>
                      <a:r>
                        <a:rPr lang="en-US" sz="1200" b="0" i="0" u="none" strike="noStrike" cap="none" dirty="0">
                          <a:solidFill>
                            <a:srgbClr val="000000"/>
                          </a:solidFill>
                          <a:effectLst/>
                          <a:latin typeface="+mn-lt"/>
                          <a:ea typeface="Calibri" charset="0"/>
                          <a:cs typeface="Times New Roman" charset="0"/>
                          <a:sym typeface="Arial"/>
                        </a:rPr>
                        <a:t>If you are audiotaping, have you prepared and tested the equipment?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3"/>
                  </a:ext>
                </a:extLst>
              </a:tr>
              <a:tr h="370840">
                <a:tc>
                  <a:txBody>
                    <a:bodyPr/>
                    <a:lstStyle/>
                    <a:p>
                      <a:pPr marL="0" marR="0" algn="l" rtl="0">
                        <a:lnSpc>
                          <a:spcPct val="100000"/>
                        </a:lnSpc>
                        <a:spcBef>
                          <a:spcPts val="0"/>
                        </a:spcBef>
                        <a:spcAft>
                          <a:spcPts val="0"/>
                        </a:spcAft>
                        <a:buNone/>
                      </a:pPr>
                      <a:r>
                        <a:rPr lang="en-US" sz="900" b="0" dirty="0">
                          <a:solidFill>
                            <a:schemeClr val="bg1"/>
                          </a:solidFill>
                          <a:effectLst/>
                          <a:latin typeface="+mn-lt"/>
                          <a:ea typeface="Calibri" charset="0"/>
                          <a:cs typeface="Times New Roman" charset="0"/>
                        </a:rPr>
                        <a:t>Fill in the blank</a:t>
                      </a:r>
                      <a:r>
                        <a:rPr lang="en-US" sz="1600" b="0" dirty="0">
                          <a:effectLst/>
                          <a:latin typeface="+mn-lt"/>
                          <a:ea typeface="Calibri" charset="0"/>
                          <a:cs typeface="Times New Roman" charset="0"/>
                        </a:rPr>
                        <a:t> </a:t>
                      </a:r>
                      <a:r>
                        <a:rPr lang="en-US" sz="1200" b="0" i="0" u="none" strike="noStrike" cap="none" dirty="0">
                          <a:solidFill>
                            <a:srgbClr val="000000"/>
                          </a:solidFill>
                          <a:effectLst/>
                          <a:latin typeface="+mn-lt"/>
                          <a:ea typeface="Calibri" charset="0"/>
                          <a:cs typeface="Times New Roman" charset="0"/>
                          <a:sym typeface="Arial"/>
                        </a:rPr>
                        <a:t>Did you obtain consent from the participants to participate in the interview?</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4"/>
                  </a:ext>
                </a:extLst>
              </a:tr>
              <a:tr h="370840">
                <a:tc>
                  <a:txBody>
                    <a:bodyPr/>
                    <a:lstStyle/>
                    <a:p>
                      <a:pPr marL="0" marR="0" algn="l" rtl="0">
                        <a:lnSpc>
                          <a:spcPct val="100000"/>
                        </a:lnSpc>
                        <a:spcBef>
                          <a:spcPts val="0"/>
                        </a:spcBef>
                        <a:spcAft>
                          <a:spcPts val="0"/>
                        </a:spcAft>
                        <a:buNone/>
                      </a:pPr>
                      <a:r>
                        <a:rPr lang="en-US" sz="900" b="0" dirty="0">
                          <a:solidFill>
                            <a:schemeClr val="bg1"/>
                          </a:solidFill>
                          <a:effectLst/>
                          <a:latin typeface="+mn-lt"/>
                          <a:ea typeface="Calibri" charset="0"/>
                          <a:cs typeface="Times New Roman" charset="0"/>
                        </a:rPr>
                        <a:t>Fill in the blank</a:t>
                      </a:r>
                      <a:r>
                        <a:rPr lang="en-US" sz="1600" b="0" dirty="0">
                          <a:effectLst/>
                          <a:latin typeface="+mn-lt"/>
                          <a:ea typeface="Calibri" charset="0"/>
                          <a:cs typeface="Times New Roman" charset="0"/>
                        </a:rPr>
                        <a:t> </a:t>
                      </a:r>
                      <a:r>
                        <a:rPr lang="en-US" sz="1200" b="0" i="0" u="none" strike="noStrike" cap="none" dirty="0">
                          <a:solidFill>
                            <a:srgbClr val="000000"/>
                          </a:solidFill>
                          <a:effectLst/>
                          <a:latin typeface="+mn-lt"/>
                          <a:ea typeface="Calibri" charset="0"/>
                          <a:cs typeface="Times New Roman" charset="0"/>
                          <a:sym typeface="Arial"/>
                        </a:rPr>
                        <a:t>Did you listen more and talk less during the interview?</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5"/>
                  </a:ext>
                </a:extLst>
              </a:tr>
              <a:tr h="370840">
                <a:tc>
                  <a:txBody>
                    <a:bodyPr/>
                    <a:lstStyle/>
                    <a:p>
                      <a:pPr marL="0" marR="0" algn="l" rtl="0">
                        <a:lnSpc>
                          <a:spcPct val="100000"/>
                        </a:lnSpc>
                        <a:spcBef>
                          <a:spcPts val="0"/>
                        </a:spcBef>
                        <a:spcAft>
                          <a:spcPts val="0"/>
                        </a:spcAft>
                        <a:buNone/>
                      </a:pPr>
                      <a:r>
                        <a:rPr lang="en-US" sz="900" b="0" dirty="0">
                          <a:solidFill>
                            <a:schemeClr val="bg1"/>
                          </a:solidFill>
                          <a:effectLst/>
                          <a:latin typeface="+mn-lt"/>
                          <a:ea typeface="Calibri" charset="0"/>
                          <a:cs typeface="Times New Roman" charset="0"/>
                        </a:rPr>
                        <a:t>Fill in the blank</a:t>
                      </a:r>
                      <a:r>
                        <a:rPr lang="en-US" sz="1600" b="0" dirty="0">
                          <a:effectLst/>
                          <a:latin typeface="+mn-lt"/>
                          <a:ea typeface="Calibri" charset="0"/>
                          <a:cs typeface="Times New Roman" charset="0"/>
                        </a:rPr>
                        <a:t> </a:t>
                      </a:r>
                      <a:r>
                        <a:rPr lang="en-US" sz="1200" b="0" i="0" u="none" strike="noStrike" cap="none" dirty="0">
                          <a:solidFill>
                            <a:srgbClr val="000000"/>
                          </a:solidFill>
                          <a:effectLst/>
                          <a:latin typeface="+mn-lt"/>
                          <a:ea typeface="Calibri" charset="0"/>
                          <a:cs typeface="Times New Roman" charset="0"/>
                          <a:sym typeface="Arial"/>
                        </a:rPr>
                        <a:t>Did you probe during the interview? (ask to clarify and elaborate)</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6"/>
                  </a:ext>
                </a:extLst>
              </a:tr>
              <a:tr h="370840">
                <a:tc>
                  <a:txBody>
                    <a:bodyPr/>
                    <a:lstStyle/>
                    <a:p>
                      <a:pPr marL="0" marR="0" algn="l" rtl="0">
                        <a:lnSpc>
                          <a:spcPct val="100000"/>
                        </a:lnSpc>
                        <a:spcBef>
                          <a:spcPts val="0"/>
                        </a:spcBef>
                        <a:spcAft>
                          <a:spcPts val="0"/>
                        </a:spcAft>
                        <a:buNone/>
                      </a:pPr>
                      <a:r>
                        <a:rPr lang="en-US" sz="900" b="0" dirty="0">
                          <a:solidFill>
                            <a:schemeClr val="bg1"/>
                          </a:solidFill>
                          <a:effectLst/>
                          <a:latin typeface="+mn-lt"/>
                          <a:ea typeface="Calibri" charset="0"/>
                          <a:cs typeface="Times New Roman" charset="0"/>
                        </a:rPr>
                        <a:t>Fill in the blank</a:t>
                      </a:r>
                      <a:r>
                        <a:rPr lang="en-US" sz="1600" b="0" dirty="0">
                          <a:effectLst/>
                          <a:latin typeface="+mn-lt"/>
                          <a:ea typeface="Calibri" charset="0"/>
                          <a:cs typeface="Times New Roman" charset="0"/>
                        </a:rPr>
                        <a:t> </a:t>
                      </a:r>
                      <a:r>
                        <a:rPr lang="en-US" sz="1200" b="0" i="0" u="none" strike="noStrike" cap="none" dirty="0">
                          <a:solidFill>
                            <a:srgbClr val="000000"/>
                          </a:solidFill>
                          <a:effectLst/>
                          <a:latin typeface="+mn-lt"/>
                          <a:ea typeface="Calibri" charset="0"/>
                          <a:cs typeface="Times New Roman" charset="0"/>
                          <a:sym typeface="Arial"/>
                        </a:rPr>
                        <a:t>Did you avoid leading questions and ask open-ended questions?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7"/>
                  </a:ext>
                </a:extLst>
              </a:tr>
              <a:tr h="370840">
                <a:tc>
                  <a:txBody>
                    <a:bodyPr/>
                    <a:lstStyle/>
                    <a:p>
                      <a:pPr marL="0" marR="0" algn="l" rtl="0">
                        <a:lnSpc>
                          <a:spcPct val="100000"/>
                        </a:lnSpc>
                        <a:spcBef>
                          <a:spcPts val="0"/>
                        </a:spcBef>
                        <a:spcAft>
                          <a:spcPts val="0"/>
                        </a:spcAft>
                        <a:buNone/>
                      </a:pPr>
                      <a:r>
                        <a:rPr lang="en-US" sz="900" b="0" dirty="0">
                          <a:solidFill>
                            <a:schemeClr val="bg1"/>
                          </a:solidFill>
                          <a:effectLst/>
                          <a:latin typeface="+mn-lt"/>
                          <a:ea typeface="Calibri" charset="0"/>
                          <a:cs typeface="Times New Roman" charset="0"/>
                        </a:rPr>
                        <a:t>Fill in the blank</a:t>
                      </a:r>
                      <a:r>
                        <a:rPr lang="en-US" sz="1600" b="0" dirty="0">
                          <a:effectLst/>
                          <a:latin typeface="+mn-lt"/>
                          <a:ea typeface="Calibri" charset="0"/>
                          <a:cs typeface="Times New Roman" charset="0"/>
                        </a:rPr>
                        <a:t> </a:t>
                      </a:r>
                      <a:r>
                        <a:rPr lang="en-US" sz="1200" b="0" i="0" u="none" strike="noStrike" cap="none" dirty="0">
                          <a:solidFill>
                            <a:srgbClr val="000000"/>
                          </a:solidFill>
                          <a:effectLst/>
                          <a:latin typeface="+mn-lt"/>
                          <a:ea typeface="Calibri" charset="0"/>
                          <a:cs typeface="Times New Roman" charset="0"/>
                          <a:sym typeface="Arial"/>
                        </a:rPr>
                        <a:t>Did you keep participants focused and ask for concrete details?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8"/>
                  </a:ext>
                </a:extLst>
              </a:tr>
              <a:tr h="370840">
                <a:tc>
                  <a:txBody>
                    <a:bodyPr/>
                    <a:lstStyle/>
                    <a:p>
                      <a:pPr marL="0" marR="0" indent="0" algn="l" rtl="0">
                        <a:lnSpc>
                          <a:spcPct val="100000"/>
                        </a:lnSpc>
                        <a:spcBef>
                          <a:spcPts val="0"/>
                        </a:spcBef>
                        <a:spcAft>
                          <a:spcPts val="0"/>
                        </a:spcAft>
                        <a:buNone/>
                        <a:tabLst/>
                      </a:pPr>
                      <a:r>
                        <a:rPr lang="en-US" sz="900" b="0" dirty="0">
                          <a:solidFill>
                            <a:schemeClr val="bg1"/>
                          </a:solidFill>
                          <a:effectLst/>
                          <a:latin typeface="+mn-lt"/>
                          <a:ea typeface="Calibri" charset="0"/>
                          <a:cs typeface="Times New Roman" charset="0"/>
                        </a:rPr>
                        <a:t>Fill in the blank</a:t>
                      </a:r>
                      <a:r>
                        <a:rPr lang="en-US" sz="1600" b="0" dirty="0">
                          <a:effectLst/>
                          <a:latin typeface="+mn-lt"/>
                          <a:ea typeface="Calibri" charset="0"/>
                          <a:cs typeface="Times New Roman" charset="0"/>
                        </a:rPr>
                        <a:t> </a:t>
                      </a:r>
                      <a:r>
                        <a:rPr lang="en-US" sz="1200" b="0" i="0" u="none" strike="noStrike" cap="none" dirty="0">
                          <a:solidFill>
                            <a:srgbClr val="000000"/>
                          </a:solidFill>
                          <a:effectLst/>
                          <a:latin typeface="+mn-lt"/>
                          <a:ea typeface="Calibri" charset="0"/>
                          <a:cs typeface="Times New Roman" charset="0"/>
                          <a:sym typeface="Arial"/>
                        </a:rPr>
                        <a:t>Did you withhold judgments and refrain from debating with participants about their views?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9"/>
                  </a:ext>
                </a:extLst>
              </a:tr>
              <a:tr h="370840">
                <a:tc>
                  <a:txBody>
                    <a:bodyPr/>
                    <a:lstStyle/>
                    <a:p>
                      <a:pPr marL="0" marR="0" indent="0" algn="l" rtl="0">
                        <a:lnSpc>
                          <a:spcPct val="100000"/>
                        </a:lnSpc>
                        <a:spcBef>
                          <a:spcPts val="0"/>
                        </a:spcBef>
                        <a:spcAft>
                          <a:spcPts val="0"/>
                        </a:spcAft>
                        <a:buNone/>
                        <a:tabLst/>
                      </a:pPr>
                      <a:r>
                        <a:rPr lang="en-US" sz="900" b="0" dirty="0">
                          <a:solidFill>
                            <a:schemeClr val="bg1"/>
                          </a:solidFill>
                          <a:effectLst/>
                          <a:latin typeface="+mn-lt"/>
                          <a:ea typeface="Calibri" charset="0"/>
                          <a:cs typeface="Times New Roman" charset="0"/>
                        </a:rPr>
                        <a:t>Fill in the blank</a:t>
                      </a:r>
                      <a:r>
                        <a:rPr lang="en-US" sz="1600" b="0" dirty="0">
                          <a:effectLst/>
                          <a:latin typeface="+mn-lt"/>
                          <a:ea typeface="Calibri" charset="0"/>
                          <a:cs typeface="Times New Roman" charset="0"/>
                        </a:rPr>
                        <a:t> </a:t>
                      </a:r>
                      <a:r>
                        <a:rPr lang="en-US" sz="1200" b="0" i="0" u="none" strike="noStrike" cap="none" dirty="0">
                          <a:solidFill>
                            <a:srgbClr val="000000"/>
                          </a:solidFill>
                          <a:effectLst/>
                          <a:latin typeface="+mn-lt"/>
                          <a:ea typeface="Calibri" charset="0"/>
                          <a:cs typeface="Times New Roman" charset="0"/>
                          <a:sym typeface="Arial"/>
                        </a:rPr>
                        <a:t>Did you withhold offering advice and suggestions and focus on the task of gathering participant views?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10"/>
                  </a:ext>
                </a:extLst>
              </a:tr>
              <a:tr h="370840">
                <a:tc>
                  <a:txBody>
                    <a:bodyPr/>
                    <a:lstStyle/>
                    <a:p>
                      <a:pPr marL="0" marR="0" indent="0" algn="l" rtl="0">
                        <a:lnSpc>
                          <a:spcPct val="100000"/>
                        </a:lnSpc>
                        <a:spcBef>
                          <a:spcPts val="0"/>
                        </a:spcBef>
                        <a:spcAft>
                          <a:spcPts val="0"/>
                        </a:spcAft>
                        <a:buNone/>
                        <a:tabLst/>
                      </a:pPr>
                      <a:r>
                        <a:rPr lang="en-US" sz="900" b="0" dirty="0">
                          <a:solidFill>
                            <a:schemeClr val="bg1"/>
                          </a:solidFill>
                          <a:effectLst/>
                          <a:latin typeface="+mn-lt"/>
                          <a:ea typeface="Calibri" charset="0"/>
                          <a:cs typeface="Times New Roman" charset="0"/>
                        </a:rPr>
                        <a:t>Fill in the blank</a:t>
                      </a:r>
                      <a:r>
                        <a:rPr lang="en-US" sz="1600" b="0" dirty="0">
                          <a:effectLst/>
                          <a:latin typeface="+mn-lt"/>
                          <a:ea typeface="Calibri" charset="0"/>
                          <a:cs typeface="Times New Roman" charset="0"/>
                        </a:rPr>
                        <a:t> </a:t>
                      </a:r>
                      <a:r>
                        <a:rPr lang="en-US" sz="1200" b="0" i="0" u="none" strike="noStrike" cap="none" dirty="0">
                          <a:solidFill>
                            <a:srgbClr val="000000"/>
                          </a:solidFill>
                          <a:effectLst/>
                          <a:latin typeface="+mn-lt"/>
                          <a:ea typeface="Calibri" charset="0"/>
                          <a:cs typeface="Times New Roman" charset="0"/>
                          <a:sym typeface="Arial"/>
                        </a:rPr>
                        <a:t>Were you courteous and did you thank the participants after concluding the interview?</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11"/>
                  </a:ext>
                </a:extLst>
              </a:tr>
            </a:tbl>
          </a:graphicData>
        </a:graphic>
      </p:graphicFrame>
      <p:cxnSp>
        <p:nvCxnSpPr>
          <p:cNvPr id="5" name="Straight Connector 4"/>
          <p:cNvCxnSpPr/>
          <p:nvPr/>
        </p:nvCxnSpPr>
        <p:spPr>
          <a:xfrm>
            <a:off x="568035" y="1840715"/>
            <a:ext cx="66501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568034" y="2210080"/>
            <a:ext cx="66501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581886" y="2565866"/>
            <a:ext cx="66501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568033" y="2949085"/>
            <a:ext cx="66501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568033" y="3323160"/>
            <a:ext cx="66501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581890" y="3678936"/>
            <a:ext cx="66501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595742" y="4071296"/>
            <a:ext cx="66501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595742" y="4431519"/>
            <a:ext cx="66501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81887" y="4805863"/>
            <a:ext cx="66501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581890" y="5161367"/>
            <a:ext cx="66501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581885" y="5554845"/>
            <a:ext cx="66501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581887" y="5921153"/>
            <a:ext cx="66501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676931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oAutofit/>
          </a:bodyPr>
          <a:lstStyle/>
          <a:p>
            <a:pPr lvl="0">
              <a:spcBef>
                <a:spcPct val="0"/>
              </a:spcBef>
              <a:buClrTx/>
            </a:pPr>
            <a:r>
              <a:rPr lang="en-US" altLang="en-US" kern="1200" dirty="0">
                <a:latin typeface="Times New Roman" panose="02020603050405020304" pitchFamily="18" charset="0"/>
                <a:ea typeface="+mj-ea"/>
                <a:cs typeface="Times New Roman" panose="02020603050405020304" pitchFamily="18" charset="0"/>
              </a:rPr>
              <a:t>What Field and Ethical Issues Need to Be Anticipated? </a:t>
            </a:r>
            <a:endParaRPr lang="en-US" altLang="en-US" sz="2000" b="0" kern="1200" dirty="0">
              <a:latin typeface="Times New Roman" panose="02020603050405020304" pitchFamily="18" charset="0"/>
              <a:ea typeface="+mj-ea"/>
              <a:cs typeface="Times New Roman" panose="02020603050405020304" pitchFamily="18" charset="0"/>
            </a:endParaRPr>
          </a:p>
        </p:txBody>
      </p:sp>
      <p:sp>
        <p:nvSpPr>
          <p:cNvPr id="3" name="Text Placeholder 2"/>
          <p:cNvSpPr>
            <a:spLocks noGrp="1"/>
          </p:cNvSpPr>
          <p:nvPr>
            <p:ph type="body" idx="1"/>
          </p:nvPr>
        </p:nvSpPr>
        <p:spPr>
          <a:xfrm>
            <a:off x="457200" y="1600199"/>
            <a:ext cx="8229600" cy="4744329"/>
          </a:xfrm>
        </p:spPr>
        <p:txBody>
          <a:bodyPr wrap="square" lIns="91425" tIns="91425" rIns="91425" bIns="91425">
            <a:noAutofit/>
          </a:bodyPr>
          <a:lstStyle/>
          <a:p>
            <a:pPr marL="255651" lvl="0" indent="-255651">
              <a:buSzPts val="2400"/>
              <a:buNone/>
              <a:tabLst/>
            </a:pPr>
            <a:r>
              <a:rPr lang="en-US" sz="2400" b="1" kern="1200" dirty="0">
                <a:solidFill>
                  <a:srgbClr val="000000"/>
                </a:solidFill>
                <a:latin typeface="Arial (Body)"/>
                <a:ea typeface="+mn-ea"/>
                <a:cs typeface="+mn-cs"/>
              </a:rPr>
              <a:t>Field Issues</a:t>
            </a:r>
            <a:endParaRPr lang="en-US" altLang="en-US" sz="2400" b="1" kern="1200" dirty="0">
              <a:solidFill>
                <a:srgbClr val="000000"/>
              </a:solidFill>
              <a:latin typeface="Arial (Body)"/>
              <a:ea typeface="+mn-ea"/>
              <a:cs typeface="+mn-cs"/>
            </a:endParaRPr>
          </a:p>
          <a:p>
            <a:pPr marL="255651" lvl="0" indent="-255651">
              <a:spcAft>
                <a:spcPct val="0"/>
              </a:spcAft>
              <a:buSzPts val="2400"/>
              <a:tabLst/>
            </a:pPr>
            <a:r>
              <a:rPr lang="en-US" altLang="en-US" sz="2400" kern="1200" dirty="0">
                <a:solidFill>
                  <a:srgbClr val="000000"/>
                </a:solidFill>
                <a:latin typeface="Arial (Body)"/>
                <a:ea typeface="+mn-ea"/>
                <a:cs typeface="+mn-cs"/>
              </a:rPr>
              <a:t>Sufficient access to the site for data collection</a:t>
            </a:r>
          </a:p>
          <a:p>
            <a:pPr marL="741553" lvl="1" indent="-284353">
              <a:spcAft>
                <a:spcPct val="0"/>
              </a:spcAft>
              <a:buSzPts val="2400"/>
            </a:pPr>
            <a:r>
              <a:rPr lang="en-US" altLang="en-US" sz="2400" kern="1200" dirty="0">
                <a:solidFill>
                  <a:srgbClr val="000000"/>
                </a:solidFill>
                <a:latin typeface="Arial (Body)"/>
                <a:ea typeface="+mn-ea"/>
                <a:cs typeface="+mn-cs"/>
              </a:rPr>
              <a:t>Sufficient time for data collection</a:t>
            </a:r>
          </a:p>
          <a:p>
            <a:pPr marL="741553" lvl="1" indent="-284353">
              <a:spcAft>
                <a:spcPct val="0"/>
              </a:spcAft>
              <a:buSzPts val="2400"/>
            </a:pPr>
            <a:r>
              <a:rPr lang="en-US" altLang="en-US" sz="2400" kern="1200" dirty="0">
                <a:solidFill>
                  <a:srgbClr val="000000"/>
                </a:solidFill>
                <a:latin typeface="Arial (Body)"/>
                <a:ea typeface="+mn-ea"/>
                <a:cs typeface="+mn-cs"/>
              </a:rPr>
              <a:t>Limit initial collection to one or two observations or interviews</a:t>
            </a:r>
          </a:p>
          <a:p>
            <a:pPr marL="741553" lvl="1" indent="-284353">
              <a:spcAft>
                <a:spcPct val="0"/>
              </a:spcAft>
              <a:buSzPts val="2400"/>
            </a:pPr>
            <a:r>
              <a:rPr lang="en-US" altLang="en-US" sz="2400" kern="1200" dirty="0">
                <a:solidFill>
                  <a:srgbClr val="000000"/>
                </a:solidFill>
                <a:latin typeface="Arial (Body)"/>
                <a:ea typeface="+mn-ea"/>
                <a:cs typeface="+mn-cs"/>
              </a:rPr>
              <a:t>Time is needed to establish a substantial database</a:t>
            </a:r>
          </a:p>
          <a:p>
            <a:pPr marL="255651" lvl="0" indent="-255651">
              <a:spcAft>
                <a:spcPct val="0"/>
              </a:spcAft>
              <a:buSzPts val="2400"/>
              <a:tabLst/>
            </a:pPr>
            <a:r>
              <a:rPr lang="en-US" altLang="en-US" sz="2400" kern="1200" dirty="0">
                <a:solidFill>
                  <a:srgbClr val="000000"/>
                </a:solidFill>
                <a:latin typeface="Arial (Body)"/>
                <a:ea typeface="+mn-ea"/>
                <a:cs typeface="+mn-cs"/>
              </a:rPr>
              <a:t>Observational role</a:t>
            </a:r>
          </a:p>
          <a:p>
            <a:pPr marL="255651" lvl="0" indent="-255651">
              <a:spcAft>
                <a:spcPct val="0"/>
              </a:spcAft>
              <a:buSzPts val="2400"/>
              <a:tabLst/>
            </a:pPr>
            <a:r>
              <a:rPr lang="en-US" altLang="en-US" sz="2400" kern="1200" dirty="0">
                <a:solidFill>
                  <a:srgbClr val="000000"/>
                </a:solidFill>
                <a:latin typeface="Arial (Body)"/>
                <a:ea typeface="+mn-ea"/>
                <a:cs typeface="+mn-cs"/>
              </a:rPr>
              <a:t>Building rapport with participants</a:t>
            </a:r>
          </a:p>
          <a:p>
            <a:pPr marL="255651" lvl="0" indent="-255651">
              <a:spcAft>
                <a:spcPct val="0"/>
              </a:spcAft>
              <a:buSzPts val="2400"/>
              <a:tabLst/>
            </a:pPr>
            <a:r>
              <a:rPr lang="en-US" altLang="en-US" sz="2400" kern="1200" dirty="0">
                <a:solidFill>
                  <a:srgbClr val="000000"/>
                </a:solidFill>
                <a:latin typeface="Arial (Body)"/>
                <a:ea typeface="+mn-ea"/>
                <a:cs typeface="+mn-cs"/>
              </a:rPr>
              <a:t>Obtaining permission to use documents and audiovisual materials</a:t>
            </a:r>
          </a:p>
        </p:txBody>
      </p:sp>
    </p:spTree>
    <p:extLst>
      <p:ext uri="{BB962C8B-B14F-4D97-AF65-F5344CB8AC3E}">
        <p14:creationId xmlns:p14="http://schemas.microsoft.com/office/powerpoint/2010/main" val="29670405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oAutofit/>
          </a:bodyPr>
          <a:lstStyle/>
          <a:p>
            <a:pPr lvl="0">
              <a:spcBef>
                <a:spcPct val="0"/>
              </a:spcBef>
              <a:buClrTx/>
            </a:pPr>
            <a:r>
              <a:rPr lang="en-US" altLang="en-US" kern="1200" dirty="0">
                <a:latin typeface="Times New Roman" panose="02020603050405020304" pitchFamily="18" charset="0"/>
                <a:ea typeface="+mj-ea"/>
                <a:cs typeface="Times New Roman" panose="02020603050405020304" pitchFamily="18" charset="0"/>
              </a:rPr>
              <a:t>What Field and Ethical Issues Need to Be Anticipated? </a:t>
            </a:r>
            <a:endParaRPr lang="en-US" altLang="en-US" sz="2000" b="0" kern="1200" dirty="0">
              <a:latin typeface="Times New Roman" panose="02020603050405020304" pitchFamily="18" charset="0"/>
              <a:ea typeface="+mj-ea"/>
              <a:cs typeface="Times New Roman" panose="02020603050405020304" pitchFamily="18" charset="0"/>
            </a:endParaRPr>
          </a:p>
        </p:txBody>
      </p:sp>
      <p:sp>
        <p:nvSpPr>
          <p:cNvPr id="3" name="Text Placeholder 2"/>
          <p:cNvSpPr>
            <a:spLocks noGrp="1"/>
          </p:cNvSpPr>
          <p:nvPr>
            <p:ph type="body" idx="1"/>
          </p:nvPr>
        </p:nvSpPr>
        <p:spPr>
          <a:xfrm>
            <a:off x="457200" y="1600200"/>
            <a:ext cx="8229600" cy="4673991"/>
          </a:xfrm>
        </p:spPr>
        <p:txBody>
          <a:bodyPr wrap="square" lIns="91425" tIns="91425" rIns="91425" bIns="91425">
            <a:noAutofit/>
          </a:bodyPr>
          <a:lstStyle/>
          <a:p>
            <a:pPr marL="255651" lvl="0" indent="-255651">
              <a:buSzPts val="2400"/>
              <a:buNone/>
              <a:tabLst/>
            </a:pPr>
            <a:r>
              <a:rPr lang="en-US" sz="2200" b="1" kern="1200" dirty="0">
                <a:solidFill>
                  <a:srgbClr val="000000"/>
                </a:solidFill>
                <a:latin typeface="Arial (Body)"/>
                <a:ea typeface="+mn-ea"/>
                <a:cs typeface="+mn-cs"/>
              </a:rPr>
              <a:t>Ethical Issues</a:t>
            </a:r>
            <a:endParaRPr lang="en-US" altLang="en-US" sz="2200" b="1" kern="1200" dirty="0">
              <a:solidFill>
                <a:srgbClr val="000000"/>
              </a:solidFill>
              <a:latin typeface="Arial (Body)"/>
              <a:ea typeface="+mn-ea"/>
              <a:cs typeface="+mn-cs"/>
            </a:endParaRPr>
          </a:p>
          <a:p>
            <a:pPr marL="255651" lvl="0" indent="-255651">
              <a:spcAft>
                <a:spcPct val="0"/>
              </a:spcAft>
              <a:tabLst/>
            </a:pPr>
            <a:r>
              <a:rPr lang="en-US" altLang="en-US" sz="2200" kern="1200" dirty="0">
                <a:solidFill>
                  <a:srgbClr val="000000"/>
                </a:solidFill>
                <a:latin typeface="Arial (Body)"/>
                <a:ea typeface="+mn-ea"/>
                <a:cs typeface="+mn-cs"/>
              </a:rPr>
              <a:t>Informing participants of purpose</a:t>
            </a:r>
          </a:p>
          <a:p>
            <a:pPr marL="255651" lvl="0" indent="-255651">
              <a:spcAft>
                <a:spcPct val="0"/>
              </a:spcAft>
              <a:tabLst/>
            </a:pPr>
            <a:r>
              <a:rPr lang="en-US" altLang="en-US" sz="2200" kern="1200" dirty="0">
                <a:solidFill>
                  <a:srgbClr val="000000"/>
                </a:solidFill>
                <a:latin typeface="Arial (Body)"/>
                <a:ea typeface="+mn-ea"/>
                <a:cs typeface="+mn-cs"/>
              </a:rPr>
              <a:t>Refraining from deceptive practices</a:t>
            </a:r>
          </a:p>
          <a:p>
            <a:pPr marL="255651" lvl="0" indent="-255651">
              <a:spcAft>
                <a:spcPct val="0"/>
              </a:spcAft>
              <a:tabLst/>
            </a:pPr>
            <a:r>
              <a:rPr lang="en-US" altLang="en-US" sz="2200" kern="1200" dirty="0">
                <a:solidFill>
                  <a:srgbClr val="000000"/>
                </a:solidFill>
                <a:latin typeface="Arial (Body)"/>
                <a:ea typeface="+mn-ea"/>
                <a:cs typeface="+mn-cs"/>
              </a:rPr>
              <a:t>Sharing your role as researcher</a:t>
            </a:r>
          </a:p>
          <a:p>
            <a:pPr marL="255651" lvl="0" indent="-255651">
              <a:spcAft>
                <a:spcPct val="0"/>
              </a:spcAft>
              <a:tabLst/>
            </a:pPr>
            <a:r>
              <a:rPr lang="en-US" altLang="en-US" sz="2200" kern="1200" dirty="0">
                <a:solidFill>
                  <a:srgbClr val="000000"/>
                </a:solidFill>
                <a:latin typeface="Arial (Body)"/>
                <a:ea typeface="+mn-ea"/>
                <a:cs typeface="+mn-cs"/>
              </a:rPr>
              <a:t>Being respectful of the research site</a:t>
            </a:r>
          </a:p>
          <a:p>
            <a:pPr marL="255651" lvl="0" indent="-255651">
              <a:spcAft>
                <a:spcPct val="0"/>
              </a:spcAft>
              <a:tabLst/>
            </a:pPr>
            <a:r>
              <a:rPr lang="en-US" altLang="en-US" sz="2200" kern="1200" dirty="0">
                <a:solidFill>
                  <a:srgbClr val="000000"/>
                </a:solidFill>
                <a:latin typeface="Arial (Body)"/>
                <a:ea typeface="+mn-ea"/>
                <a:cs typeface="+mn-cs"/>
              </a:rPr>
              <a:t>Giving back or reciprocity</a:t>
            </a:r>
          </a:p>
          <a:p>
            <a:pPr marL="255651" lvl="0" indent="-255651">
              <a:spcAft>
                <a:spcPct val="0"/>
              </a:spcAft>
              <a:tabLst/>
            </a:pPr>
            <a:r>
              <a:rPr lang="en-US" altLang="en-US" sz="2200" kern="1200" dirty="0">
                <a:solidFill>
                  <a:srgbClr val="000000"/>
                </a:solidFill>
                <a:latin typeface="Arial (Body)"/>
                <a:ea typeface="+mn-ea"/>
                <a:cs typeface="+mn-cs"/>
              </a:rPr>
              <a:t>Using ethical interview practices</a:t>
            </a:r>
          </a:p>
          <a:p>
            <a:pPr marL="255651" lvl="0" indent="-255651">
              <a:spcAft>
                <a:spcPct val="0"/>
              </a:spcAft>
              <a:tabLst/>
            </a:pPr>
            <a:r>
              <a:rPr lang="en-US" altLang="en-US" sz="2200" kern="1200" dirty="0">
                <a:solidFill>
                  <a:srgbClr val="000000"/>
                </a:solidFill>
                <a:latin typeface="Arial (Body)"/>
                <a:ea typeface="+mn-ea"/>
                <a:cs typeface="+mn-cs"/>
              </a:rPr>
              <a:t>Maintaining confidentiality</a:t>
            </a:r>
          </a:p>
          <a:p>
            <a:pPr marL="255651" lvl="0" indent="-255651">
              <a:spcAft>
                <a:spcPct val="0"/>
              </a:spcAft>
              <a:tabLst/>
            </a:pPr>
            <a:r>
              <a:rPr lang="en-US" altLang="en-US" sz="2200" kern="1200" dirty="0">
                <a:solidFill>
                  <a:srgbClr val="000000"/>
                </a:solidFill>
                <a:latin typeface="Arial (Body)"/>
                <a:ea typeface="+mn-ea"/>
                <a:cs typeface="+mn-cs"/>
              </a:rPr>
              <a:t>Collaborating with participants</a:t>
            </a:r>
          </a:p>
        </p:txBody>
      </p:sp>
    </p:spTree>
    <p:extLst>
      <p:ext uri="{BB962C8B-B14F-4D97-AF65-F5344CB8AC3E}">
        <p14:creationId xmlns:p14="http://schemas.microsoft.com/office/powerpoint/2010/main" val="9640807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0"/>
            <a:ext cx="8388220" cy="1045386"/>
          </a:xfrm>
        </p:spPr>
        <p:txBody>
          <a:bodyPr anchor="t"/>
          <a:lstStyle/>
          <a:p>
            <a:pPr>
              <a:defRPr/>
            </a:pPr>
            <a:r>
              <a:rPr lang="en-US" sz="3000" dirty="0"/>
              <a:t>Educational Research: Planning, Conducting, and Evaluating Quantitative and Qualitative Research</a:t>
            </a:r>
            <a:endParaRPr lang="en-US" altLang="en-US" sz="3000" dirty="0">
              <a:solidFill>
                <a:schemeClr val="tx2"/>
              </a:solidFill>
              <a:latin typeface="Times New Roman" panose="02020603050405020304" pitchFamily="18" charset="0"/>
              <a:cs typeface="Times New Roman" panose="02020603050405020304" pitchFamily="18" charset="0"/>
            </a:endParaRPr>
          </a:p>
        </p:txBody>
      </p:sp>
      <p:sp>
        <p:nvSpPr>
          <p:cNvPr id="3" name="Text Placeholder 2"/>
          <p:cNvSpPr>
            <a:spLocks noGrp="1"/>
          </p:cNvSpPr>
          <p:nvPr>
            <p:ph type="body" idx="1"/>
          </p:nvPr>
        </p:nvSpPr>
        <p:spPr>
          <a:xfrm>
            <a:off x="457200" y="1350134"/>
            <a:ext cx="8229600" cy="389592"/>
          </a:xfrm>
        </p:spPr>
        <p:txBody>
          <a:bodyPr/>
          <a:lstStyle/>
          <a:p>
            <a:r>
              <a:rPr lang="en-US" dirty="0">
                <a:latin typeface="+mn-lt"/>
              </a:rPr>
              <a:t>Sixth Edition</a:t>
            </a:r>
          </a:p>
        </p:txBody>
      </p:sp>
      <p:sp>
        <p:nvSpPr>
          <p:cNvPr id="4" name="Text Placeholder 3"/>
          <p:cNvSpPr>
            <a:spLocks noGrp="1"/>
          </p:cNvSpPr>
          <p:nvPr>
            <p:ph type="body" idx="2"/>
          </p:nvPr>
        </p:nvSpPr>
        <p:spPr>
          <a:xfrm>
            <a:off x="4773168" y="1923051"/>
            <a:ext cx="3913631" cy="1102032"/>
          </a:xfrm>
        </p:spPr>
        <p:txBody>
          <a:bodyPr/>
          <a:lstStyle/>
          <a:p>
            <a:pPr lvl="0" algn="ctr"/>
            <a:r>
              <a:rPr lang="en-US" b="1" dirty="0">
                <a:latin typeface="+mn-lt"/>
              </a:rPr>
              <a:t>Chapter 8</a:t>
            </a:r>
          </a:p>
        </p:txBody>
      </p:sp>
      <p:sp>
        <p:nvSpPr>
          <p:cNvPr id="5" name="Text Placeholder 4"/>
          <p:cNvSpPr>
            <a:spLocks noGrp="1"/>
          </p:cNvSpPr>
          <p:nvPr>
            <p:ph type="body" idx="3"/>
          </p:nvPr>
        </p:nvSpPr>
        <p:spPr>
          <a:xfrm>
            <a:off x="4773168" y="3114461"/>
            <a:ext cx="3913631" cy="1158959"/>
          </a:xfrm>
        </p:spPr>
        <p:txBody>
          <a:bodyPr/>
          <a:lstStyle/>
          <a:p>
            <a:pPr algn="ctr"/>
            <a:r>
              <a:rPr lang="en-US" dirty="0">
                <a:latin typeface="+mn-lt"/>
              </a:rPr>
              <a:t>Analyzing and Interpreting Qualitative Data</a:t>
            </a:r>
          </a:p>
        </p:txBody>
      </p:sp>
      <p:pic>
        <p:nvPicPr>
          <p:cNvPr id="8" name="Picture 7" descr="Front Cover: Educational Research: Planning, Conducting, and Evaluating Quantitative and Qualitative Research Sixth Edition by Creswell and Guetterma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1235" y="1933284"/>
            <a:ext cx="3471558" cy="4339449"/>
          </a:xfrm>
          <a:prstGeom prst="rect">
            <a:avLst/>
          </a:prstGeom>
          <a:ln w="9525">
            <a:solidFill>
              <a:schemeClr val="tx1"/>
            </a:solidFill>
          </a:ln>
        </p:spPr>
      </p:pic>
      <p:sp>
        <p:nvSpPr>
          <p:cNvPr id="6" name="Text Placeholder 5"/>
          <p:cNvSpPr>
            <a:spLocks noGrp="1"/>
          </p:cNvSpPr>
          <p:nvPr>
            <p:ph type="body" idx="13"/>
          </p:nvPr>
        </p:nvSpPr>
        <p:spPr>
          <a:xfrm>
            <a:off x="2729551" y="6497383"/>
            <a:ext cx="6036720" cy="171990"/>
          </a:xfrm>
        </p:spPr>
        <p:txBody>
          <a:bodyPr anchor="ctr"/>
          <a:lstStyle/>
          <a:p>
            <a:pPr algn="r"/>
            <a:r>
              <a:rPr lang="en-US" altLang="en-US" sz="1200" dirty="0">
                <a:solidFill>
                  <a:schemeClr val="tx1"/>
                </a:solidFill>
                <a:latin typeface="Verdana"/>
                <a:ea typeface="Verdana" panose="020B0604030504040204" pitchFamily="34" charset="0"/>
                <a:cs typeface="Verdana" panose="020B0604030504040204" pitchFamily="34" charset="0"/>
              </a:rPr>
              <a:t>Copyright © 2019, 2015, 2012 Pearson Education, Inc. All Rights Reserved</a:t>
            </a:r>
          </a:p>
        </p:txBody>
      </p:sp>
    </p:spTree>
    <p:extLst>
      <p:ext uri="{BB962C8B-B14F-4D97-AF65-F5344CB8AC3E}">
        <p14:creationId xmlns:p14="http://schemas.microsoft.com/office/powerpoint/2010/main" val="19097003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oAutofit/>
          </a:bodyPr>
          <a:lstStyle/>
          <a:p>
            <a:pPr lvl="0">
              <a:spcBef>
                <a:spcPct val="0"/>
              </a:spcBef>
              <a:buClrTx/>
            </a:pPr>
            <a:r>
              <a:rPr lang="en-US" altLang="en-US" kern="1200" dirty="0">
                <a:latin typeface="Times New Roman" panose="02020603050405020304" pitchFamily="18" charset="0"/>
                <a:ea typeface="+mj-ea"/>
                <a:cs typeface="Times New Roman" panose="02020603050405020304" pitchFamily="18" charset="0"/>
              </a:rPr>
              <a:t>What Are the Six Steps in Analyzing and Interpreting Qualitative Data?</a:t>
            </a:r>
          </a:p>
        </p:txBody>
      </p:sp>
      <p:sp>
        <p:nvSpPr>
          <p:cNvPr id="3" name="Text Placeholder 2"/>
          <p:cNvSpPr>
            <a:spLocks noGrp="1"/>
          </p:cNvSpPr>
          <p:nvPr>
            <p:ph type="body" idx="1"/>
          </p:nvPr>
        </p:nvSpPr>
        <p:spPr/>
        <p:txBody>
          <a:bodyPr wrap="square" lIns="91425" tIns="91425" rIns="91425" bIns="91425">
            <a:noAutofit/>
          </a:bodyPr>
          <a:lstStyle/>
          <a:p>
            <a:pPr marL="255651" lvl="0" indent="-255651">
              <a:spcAft>
                <a:spcPct val="0"/>
              </a:spcAft>
              <a:buSzPts val="2400"/>
              <a:tabLst/>
            </a:pPr>
            <a:r>
              <a:rPr lang="en-US" altLang="en-US" sz="2400" kern="1200" dirty="0">
                <a:solidFill>
                  <a:srgbClr val="000000"/>
                </a:solidFill>
                <a:latin typeface="Arial (Body)"/>
                <a:ea typeface="+mn-ea"/>
                <a:cs typeface="+mn-cs"/>
              </a:rPr>
              <a:t>Preparing and organizing the data for analysis</a:t>
            </a:r>
          </a:p>
          <a:p>
            <a:pPr marL="255651" lvl="0" indent="-255651">
              <a:spcAft>
                <a:spcPct val="0"/>
              </a:spcAft>
              <a:buSzPts val="2400"/>
              <a:tabLst/>
            </a:pPr>
            <a:r>
              <a:rPr lang="en-US" altLang="en-US" sz="2400" kern="1200" dirty="0">
                <a:solidFill>
                  <a:srgbClr val="000000"/>
                </a:solidFill>
                <a:latin typeface="Arial (Body)"/>
                <a:ea typeface="+mn-ea"/>
                <a:cs typeface="+mn-cs"/>
              </a:rPr>
              <a:t>Exploring the data through coding</a:t>
            </a:r>
          </a:p>
          <a:p>
            <a:pPr marL="255651" lvl="0" indent="-255651">
              <a:spcAft>
                <a:spcPct val="0"/>
              </a:spcAft>
              <a:buSzPts val="2400"/>
              <a:tabLst/>
            </a:pPr>
            <a:r>
              <a:rPr lang="en-US" altLang="en-US" sz="2400" kern="1200" dirty="0">
                <a:solidFill>
                  <a:srgbClr val="000000"/>
                </a:solidFill>
                <a:latin typeface="Arial (Body)"/>
                <a:ea typeface="+mn-ea"/>
                <a:cs typeface="+mn-cs"/>
              </a:rPr>
              <a:t>Using codes to develop description and themes</a:t>
            </a:r>
          </a:p>
          <a:p>
            <a:pPr marL="255651" lvl="0" indent="-255651">
              <a:spcAft>
                <a:spcPct val="0"/>
              </a:spcAft>
              <a:buSzPts val="2400"/>
              <a:tabLst/>
            </a:pPr>
            <a:r>
              <a:rPr lang="en-US" altLang="en-US" sz="2400" kern="1200" dirty="0">
                <a:solidFill>
                  <a:srgbClr val="000000"/>
                </a:solidFill>
                <a:latin typeface="Arial (Body)"/>
                <a:ea typeface="+mn-ea"/>
                <a:cs typeface="+mn-cs"/>
              </a:rPr>
              <a:t>Representing the findings through narratives and visuals</a:t>
            </a:r>
          </a:p>
          <a:p>
            <a:pPr marL="255651" lvl="0" indent="-255651">
              <a:spcAft>
                <a:spcPct val="0"/>
              </a:spcAft>
              <a:buSzPts val="2400"/>
              <a:tabLst/>
            </a:pPr>
            <a:r>
              <a:rPr lang="en-US" altLang="en-US" sz="2400" kern="1200" dirty="0">
                <a:solidFill>
                  <a:srgbClr val="000000"/>
                </a:solidFill>
                <a:latin typeface="Arial (Body)"/>
                <a:ea typeface="+mn-ea"/>
                <a:cs typeface="+mn-cs"/>
              </a:rPr>
              <a:t>Making an interpretation of the meaning of the findings</a:t>
            </a:r>
          </a:p>
          <a:p>
            <a:pPr marL="255651" lvl="0" indent="-255651">
              <a:spcAft>
                <a:spcPct val="0"/>
              </a:spcAft>
              <a:buSzPts val="2400"/>
              <a:tabLst/>
            </a:pPr>
            <a:r>
              <a:rPr lang="en-US" altLang="en-US" sz="2400" kern="1200" dirty="0">
                <a:solidFill>
                  <a:srgbClr val="000000"/>
                </a:solidFill>
                <a:latin typeface="Arial (Body)"/>
                <a:ea typeface="+mn-ea"/>
                <a:cs typeface="+mn-cs"/>
              </a:rPr>
              <a:t>Using strategies to validate the accuracy of the findings</a:t>
            </a:r>
          </a:p>
        </p:txBody>
      </p:sp>
    </p:spTree>
    <p:extLst>
      <p:ext uri="{BB962C8B-B14F-4D97-AF65-F5344CB8AC3E}">
        <p14:creationId xmlns:p14="http://schemas.microsoft.com/office/powerpoint/2010/main" val="1891958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oAutofit/>
          </a:bodyPr>
          <a:lstStyle/>
          <a:p>
            <a:pPr lvl="0">
              <a:spcBef>
                <a:spcPct val="0"/>
              </a:spcBef>
              <a:buClrTx/>
            </a:pPr>
            <a:r>
              <a:rPr lang="en-US" altLang="en-US" kern="1200" dirty="0">
                <a:latin typeface="Times New Roman" panose="02020603050405020304" pitchFamily="18" charset="0"/>
                <a:ea typeface="+mj-ea"/>
                <a:cs typeface="Times New Roman" panose="02020603050405020304" pitchFamily="18" charset="0"/>
              </a:rPr>
              <a:t>Figure 8.1 The Qualitative Process of Data Analysis</a:t>
            </a:r>
            <a:endParaRPr lang="en-US" kern="1200" dirty="0">
              <a:latin typeface="Times New Roman" panose="02020603050405020304" pitchFamily="18" charset="0"/>
              <a:ea typeface="+mj-ea"/>
              <a:cs typeface="Times New Roman" panose="02020603050405020304" pitchFamily="18" charset="0"/>
            </a:endParaRPr>
          </a:p>
        </p:txBody>
      </p:sp>
      <p:pic>
        <p:nvPicPr>
          <p:cNvPr id="4" name="Picture 2" descr="From bottom to top, process in the flowchart is as follows. The Researcher Collects Data, that is, a text ﬁle such as ﬁeld notes, transcriptions, or optically scanned material. Next, The Researcher Prepares Data for Analysis, that is, transcribes ﬁeld notes. Then, The Researcher Reads Through Data, that is, obtains a general sense of material. Next, The Researcher Codes the Data, that is, locates text segments and assigns a code label to them. After that the researcher codes the text for description to be used in the research report, and Codes the text for themes to be used in the research report. The step, the researcher collects data, is interlinked with a two way arrow with, the researcher codes the data, and, Codes the text for description to be used in the research report. Researcher collects data, researcher codes the data, and codes the text for themes to be used in the research report, happen simultaneously."/>
          <p:cNvPicPr>
            <a:picLocks noChangeAspect="1"/>
          </p:cNvPicPr>
          <p:nvPr/>
        </p:nvPicPr>
        <p:blipFill rotWithShape="1">
          <a:blip r:embed="rId2">
            <a:extLst>
              <a:ext uri="{28A0092B-C50C-407E-A947-70E740481C1C}">
                <a14:useLocalDpi xmlns:a14="http://schemas.microsoft.com/office/drawing/2010/main" val="0"/>
              </a:ext>
            </a:extLst>
          </a:blip>
          <a:srcRect b="3024"/>
          <a:stretch/>
        </p:blipFill>
        <p:spPr>
          <a:xfrm>
            <a:off x="760187" y="1737361"/>
            <a:ext cx="7623626" cy="4389120"/>
          </a:xfrm>
          <a:prstGeom prst="rect">
            <a:avLst/>
          </a:prstGeom>
          <a:noFill/>
          <a:ln>
            <a:noFill/>
          </a:ln>
        </p:spPr>
      </p:pic>
    </p:spTree>
    <p:extLst>
      <p:ext uri="{BB962C8B-B14F-4D97-AF65-F5344CB8AC3E}">
        <p14:creationId xmlns:p14="http://schemas.microsoft.com/office/powerpoint/2010/main" val="22080858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oAutofit/>
          </a:bodyPr>
          <a:lstStyle/>
          <a:p>
            <a:pPr lvl="0">
              <a:spcBef>
                <a:spcPct val="0"/>
              </a:spcBef>
              <a:buClrTx/>
            </a:pPr>
            <a:r>
              <a:rPr lang="en-US" altLang="en-US" kern="1200" dirty="0">
                <a:latin typeface="Times New Roman" panose="02020603050405020304" pitchFamily="18" charset="0"/>
                <a:ea typeface="+mj-ea"/>
                <a:cs typeface="Times New Roman" panose="02020603050405020304" pitchFamily="18" charset="0"/>
              </a:rPr>
              <a:t>How Do You Prepare and Organize the Data for Analysis?</a:t>
            </a:r>
            <a:r>
              <a:rPr lang="en-US" altLang="en-US" sz="3200" kern="1200" dirty="0">
                <a:latin typeface="Times New Roman" panose="02020603050405020304" pitchFamily="18" charset="0"/>
                <a:ea typeface="+mj-ea"/>
                <a:cs typeface="Times New Roman" panose="02020603050405020304" pitchFamily="18" charset="0"/>
              </a:rPr>
              <a:t> </a:t>
            </a:r>
            <a:endParaRPr lang="en-US" altLang="en-US" sz="2000" b="0" kern="1200" dirty="0">
              <a:latin typeface="Times New Roman" panose="02020603050405020304" pitchFamily="18" charset="0"/>
              <a:ea typeface="+mj-ea"/>
              <a:cs typeface="Times New Roman" panose="02020603050405020304" pitchFamily="18" charset="0"/>
            </a:endParaRPr>
          </a:p>
        </p:txBody>
      </p:sp>
      <p:sp>
        <p:nvSpPr>
          <p:cNvPr id="3" name="Text Placeholder 2"/>
          <p:cNvSpPr>
            <a:spLocks noGrp="1"/>
          </p:cNvSpPr>
          <p:nvPr>
            <p:ph type="body" idx="1"/>
          </p:nvPr>
        </p:nvSpPr>
        <p:spPr/>
        <p:txBody>
          <a:bodyPr wrap="square" lIns="91425" tIns="91425" rIns="91425" bIns="91425">
            <a:noAutofit/>
          </a:bodyPr>
          <a:lstStyle/>
          <a:p>
            <a:pPr marL="255651" lvl="0" indent="-255651">
              <a:buSzPts val="2400"/>
              <a:buNone/>
              <a:tabLst/>
            </a:pPr>
            <a:r>
              <a:rPr lang="en-US" sz="2400" b="1" kern="1200" dirty="0">
                <a:solidFill>
                  <a:srgbClr val="000000"/>
                </a:solidFill>
                <a:latin typeface="Arial (Body)"/>
                <a:ea typeface="+mn-ea"/>
                <a:cs typeface="+mn-cs"/>
              </a:rPr>
              <a:t>Organize Data</a:t>
            </a:r>
            <a:endParaRPr lang="en-US" altLang="en-US" sz="2400" b="1" kern="1200" dirty="0">
              <a:solidFill>
                <a:srgbClr val="000000"/>
              </a:solidFill>
              <a:latin typeface="Arial (Body)"/>
              <a:ea typeface="+mn-ea"/>
              <a:cs typeface="+mn-cs"/>
            </a:endParaRPr>
          </a:p>
          <a:p>
            <a:pPr marL="255651" lvl="0" indent="-255651">
              <a:spcAft>
                <a:spcPct val="0"/>
              </a:spcAft>
              <a:buSzPts val="2400"/>
              <a:tabLst/>
            </a:pPr>
            <a:r>
              <a:rPr lang="en-US" altLang="en-US" sz="2400" kern="1200" dirty="0">
                <a:solidFill>
                  <a:srgbClr val="000000"/>
                </a:solidFill>
                <a:latin typeface="Arial (Body)"/>
                <a:ea typeface="+mn-ea"/>
                <a:cs typeface="+mn-cs"/>
              </a:rPr>
              <a:t>Develop a matrix or table of sources that can be used to organize the material</a:t>
            </a:r>
          </a:p>
          <a:p>
            <a:pPr marL="255651" lvl="0" indent="-255651">
              <a:spcAft>
                <a:spcPct val="0"/>
              </a:spcAft>
              <a:buSzPts val="2400"/>
              <a:tabLst/>
            </a:pPr>
            <a:r>
              <a:rPr lang="en-US" altLang="en-US" sz="2400" kern="1200" dirty="0">
                <a:solidFill>
                  <a:srgbClr val="000000"/>
                </a:solidFill>
                <a:latin typeface="Arial (Body)"/>
                <a:ea typeface="+mn-ea"/>
                <a:cs typeface="+mn-cs"/>
              </a:rPr>
              <a:t>Organize material by type (all interviews, all documents, etc.)</a:t>
            </a:r>
          </a:p>
          <a:p>
            <a:pPr marL="255651" lvl="0" indent="-255651">
              <a:spcAft>
                <a:spcPct val="0"/>
              </a:spcAft>
              <a:buSzPts val="2400"/>
              <a:tabLst/>
            </a:pPr>
            <a:r>
              <a:rPr lang="en-US" altLang="en-US" sz="2400" kern="1200" dirty="0">
                <a:solidFill>
                  <a:srgbClr val="000000"/>
                </a:solidFill>
                <a:latin typeface="Arial (Body)"/>
                <a:ea typeface="+mn-ea"/>
                <a:cs typeface="+mn-cs"/>
              </a:rPr>
              <a:t>Keep duplicate copies of materials</a:t>
            </a:r>
          </a:p>
          <a:p>
            <a:pPr marL="255651" lvl="0" indent="-255651">
              <a:spcAft>
                <a:spcPct val="0"/>
              </a:spcAft>
              <a:buSzPts val="2400"/>
              <a:tabLst/>
            </a:pPr>
            <a:r>
              <a:rPr lang="en-US" altLang="en-US" sz="2400" kern="1200" dirty="0">
                <a:solidFill>
                  <a:srgbClr val="000000"/>
                </a:solidFill>
                <a:latin typeface="Arial (Body)"/>
                <a:ea typeface="+mn-ea"/>
                <a:cs typeface="+mn-cs"/>
              </a:rPr>
              <a:t>Transcribe data</a:t>
            </a:r>
          </a:p>
          <a:p>
            <a:pPr marL="255651" lvl="0" indent="-255651">
              <a:spcAft>
                <a:spcPct val="0"/>
              </a:spcAft>
              <a:buSzPts val="2400"/>
              <a:tabLst/>
            </a:pPr>
            <a:r>
              <a:rPr lang="en-US" altLang="en-US" sz="2400" kern="1200" dirty="0">
                <a:solidFill>
                  <a:srgbClr val="000000"/>
                </a:solidFill>
                <a:latin typeface="Arial (Body)"/>
                <a:ea typeface="+mn-ea"/>
                <a:cs typeface="+mn-cs"/>
              </a:rPr>
              <a:t>Prepare data for hand or computer analysis (and select computer program)</a:t>
            </a:r>
          </a:p>
        </p:txBody>
      </p:sp>
    </p:spTree>
    <p:extLst>
      <p:ext uri="{BB962C8B-B14F-4D97-AF65-F5344CB8AC3E}">
        <p14:creationId xmlns:p14="http://schemas.microsoft.com/office/powerpoint/2010/main" val="24134831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oAutofit/>
          </a:bodyPr>
          <a:lstStyle/>
          <a:p>
            <a:pPr lvl="0">
              <a:spcBef>
                <a:spcPct val="0"/>
              </a:spcBef>
              <a:buClrTx/>
            </a:pPr>
            <a:r>
              <a:rPr lang="en-US" altLang="en-US" kern="1200" dirty="0">
                <a:latin typeface="Times New Roman" panose="02020603050405020304" pitchFamily="18" charset="0"/>
                <a:ea typeface="+mj-ea"/>
                <a:cs typeface="Times New Roman" panose="02020603050405020304" pitchFamily="18" charset="0"/>
              </a:rPr>
              <a:t>How Do You Prepare and Organize the Data for Analysis? </a:t>
            </a:r>
            <a:endParaRPr lang="en-US" altLang="en-US" sz="2000" b="0" kern="1200" dirty="0">
              <a:latin typeface="Times New Roman" panose="02020603050405020304" pitchFamily="18" charset="0"/>
              <a:ea typeface="+mj-ea"/>
              <a:cs typeface="Times New Roman" panose="02020603050405020304" pitchFamily="18" charset="0"/>
            </a:endParaRPr>
          </a:p>
        </p:txBody>
      </p:sp>
      <p:sp>
        <p:nvSpPr>
          <p:cNvPr id="3" name="Text Placeholder 2"/>
          <p:cNvSpPr>
            <a:spLocks noGrp="1"/>
          </p:cNvSpPr>
          <p:nvPr>
            <p:ph type="body" idx="1"/>
          </p:nvPr>
        </p:nvSpPr>
        <p:spPr>
          <a:xfrm>
            <a:off x="457200" y="1600200"/>
            <a:ext cx="8229600" cy="2977708"/>
          </a:xfrm>
        </p:spPr>
        <p:txBody>
          <a:bodyPr wrap="square" lIns="91425" tIns="91425" rIns="91425" bIns="91425">
            <a:noAutofit/>
          </a:bodyPr>
          <a:lstStyle/>
          <a:p>
            <a:pPr marL="255651" lvl="0" indent="-255651">
              <a:buSzPts val="2400"/>
              <a:buNone/>
              <a:tabLst/>
            </a:pPr>
            <a:r>
              <a:rPr lang="en-US" sz="2400" b="1" kern="1200" dirty="0">
                <a:solidFill>
                  <a:srgbClr val="000000"/>
                </a:solidFill>
                <a:latin typeface="Arial (Body)"/>
                <a:ea typeface="+mn-ea"/>
                <a:cs typeface="+mn-cs"/>
              </a:rPr>
              <a:t>Transcribe Data</a:t>
            </a:r>
          </a:p>
          <a:p>
            <a:pPr marL="255651" lvl="0" indent="-255651">
              <a:spcAft>
                <a:spcPct val="0"/>
              </a:spcAft>
              <a:buSzPts val="2400"/>
              <a:tabLst/>
            </a:pPr>
            <a:r>
              <a:rPr lang="en-US" sz="2400" b="1" kern="1200" dirty="0">
                <a:solidFill>
                  <a:srgbClr val="000000"/>
                </a:solidFill>
                <a:latin typeface="Arial (Body)"/>
                <a:ea typeface="+mn-ea"/>
                <a:cs typeface="+mn-cs"/>
              </a:rPr>
              <a:t>Transcription</a:t>
            </a:r>
            <a:r>
              <a:rPr lang="en-US" sz="2400" kern="1200" dirty="0">
                <a:solidFill>
                  <a:srgbClr val="000000"/>
                </a:solidFill>
                <a:latin typeface="Arial (Body)"/>
                <a:ea typeface="+mn-ea"/>
                <a:cs typeface="+mn-cs"/>
              </a:rPr>
              <a:t> is the process of converting audio recordings or field notes into text data</a:t>
            </a:r>
          </a:p>
          <a:p>
            <a:pPr marL="255651" lvl="0" indent="-255651">
              <a:spcAft>
                <a:spcPct val="0"/>
              </a:spcAft>
              <a:buSzPts val="2400"/>
              <a:tabLst/>
            </a:pPr>
            <a:r>
              <a:rPr lang="en-US" altLang="en-US" sz="2400" kern="1200" dirty="0">
                <a:solidFill>
                  <a:srgbClr val="000000"/>
                </a:solidFill>
                <a:latin typeface="Arial (Body)"/>
                <a:ea typeface="+mn-ea"/>
                <a:cs typeface="+mn-cs"/>
              </a:rPr>
              <a:t>Consider software, a professional transcriptionist, or transcribe yourself word-for-word</a:t>
            </a:r>
          </a:p>
          <a:p>
            <a:pPr marL="255651" lvl="0" indent="-255651">
              <a:spcAft>
                <a:spcPct val="0"/>
              </a:spcAft>
              <a:buSzPts val="2400"/>
              <a:tabLst/>
            </a:pPr>
            <a:r>
              <a:rPr lang="en-US" altLang="en-US" sz="2400" kern="1200" dirty="0">
                <a:solidFill>
                  <a:srgbClr val="000000"/>
                </a:solidFill>
                <a:latin typeface="Arial (Body)"/>
                <a:ea typeface="+mn-ea"/>
                <a:cs typeface="+mn-cs"/>
              </a:rPr>
              <a:t>Approximately 4 hours to transcribe 1 hour of audio</a:t>
            </a:r>
          </a:p>
        </p:txBody>
      </p:sp>
    </p:spTree>
    <p:extLst>
      <p:ext uri="{BB962C8B-B14F-4D97-AF65-F5344CB8AC3E}">
        <p14:creationId xmlns:p14="http://schemas.microsoft.com/office/powerpoint/2010/main" val="12450625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oAutofit/>
          </a:bodyPr>
          <a:lstStyle/>
          <a:p>
            <a:pPr lvl="0">
              <a:spcBef>
                <a:spcPct val="0"/>
              </a:spcBef>
              <a:buClrTx/>
            </a:pPr>
            <a:r>
              <a:rPr lang="en-US" altLang="en-US" kern="1200" dirty="0">
                <a:latin typeface="Times New Roman" panose="02020603050405020304" pitchFamily="18" charset="0"/>
                <a:ea typeface="+mj-ea"/>
                <a:cs typeface="Times New Roman" panose="02020603050405020304" pitchFamily="18" charset="0"/>
              </a:rPr>
              <a:t>How Do You Prepare and Organize the Data for Analysis? </a:t>
            </a:r>
            <a:endParaRPr lang="en-US" altLang="en-US" sz="2000" b="0" kern="1200" dirty="0">
              <a:latin typeface="Times New Roman" panose="02020603050405020304" pitchFamily="18" charset="0"/>
              <a:ea typeface="+mj-ea"/>
              <a:cs typeface="Times New Roman" panose="02020603050405020304" pitchFamily="18" charset="0"/>
            </a:endParaRPr>
          </a:p>
        </p:txBody>
      </p:sp>
      <p:sp>
        <p:nvSpPr>
          <p:cNvPr id="3" name="Text Placeholder 2"/>
          <p:cNvSpPr>
            <a:spLocks noGrp="1"/>
          </p:cNvSpPr>
          <p:nvPr>
            <p:ph type="body" idx="1"/>
          </p:nvPr>
        </p:nvSpPr>
        <p:spPr/>
        <p:txBody>
          <a:bodyPr wrap="square" lIns="91425" tIns="91425" rIns="91425" bIns="91425">
            <a:noAutofit/>
          </a:bodyPr>
          <a:lstStyle/>
          <a:p>
            <a:pPr marL="255651" lvl="0" indent="-255651">
              <a:buSzPts val="2400"/>
              <a:buNone/>
              <a:tabLst/>
            </a:pPr>
            <a:r>
              <a:rPr lang="en-US" sz="2400" b="1" kern="1200" dirty="0">
                <a:solidFill>
                  <a:srgbClr val="000000"/>
                </a:solidFill>
                <a:latin typeface="Arial (Body)"/>
                <a:ea typeface="+mn-ea"/>
                <a:cs typeface="+mn-cs"/>
              </a:rPr>
              <a:t>Analyze by Hand or Computer</a:t>
            </a:r>
          </a:p>
          <a:p>
            <a:pPr marL="255651" lvl="0" indent="-255651">
              <a:spcAft>
                <a:spcPct val="0"/>
              </a:spcAft>
              <a:buSzPts val="2400"/>
              <a:tabLst/>
            </a:pPr>
            <a:r>
              <a:rPr lang="en-US" sz="2400" kern="1200" dirty="0">
                <a:solidFill>
                  <a:srgbClr val="000000"/>
                </a:solidFill>
                <a:latin typeface="Arial (Body)"/>
                <a:ea typeface="+mn-ea"/>
                <a:cs typeface="+mn-cs"/>
              </a:rPr>
              <a:t>Hand analysis of qualitative data: researchers read the data, mark it by hand, and divide it into parts</a:t>
            </a:r>
          </a:p>
          <a:p>
            <a:pPr marL="255651" lvl="0" indent="-255651">
              <a:spcAft>
                <a:spcPct val="0"/>
              </a:spcAft>
              <a:buSzPts val="2400"/>
              <a:tabLst/>
            </a:pPr>
            <a:r>
              <a:rPr lang="en-US" sz="2400" kern="1200" dirty="0">
                <a:solidFill>
                  <a:srgbClr val="000000"/>
                </a:solidFill>
                <a:latin typeface="Arial (Body)"/>
                <a:ea typeface="+mn-ea"/>
                <a:cs typeface="+mn-cs"/>
              </a:rPr>
              <a:t>Hand analysis if you</a:t>
            </a:r>
          </a:p>
          <a:p>
            <a:pPr marL="741553" lvl="1" indent="-284353">
              <a:spcAft>
                <a:spcPct val="0"/>
              </a:spcAft>
              <a:buSzPts val="2400"/>
            </a:pPr>
            <a:r>
              <a:rPr lang="en-US" sz="2400" kern="1200" dirty="0">
                <a:solidFill>
                  <a:srgbClr val="000000"/>
                </a:solidFill>
                <a:latin typeface="Arial (Body)"/>
                <a:ea typeface="+mn-ea"/>
                <a:cs typeface="+mn-cs"/>
              </a:rPr>
              <a:t>Prefer not to use software</a:t>
            </a:r>
          </a:p>
          <a:p>
            <a:pPr marL="741553" lvl="1" indent="-284353">
              <a:spcAft>
                <a:spcPct val="0"/>
              </a:spcAft>
              <a:buSzPts val="2400"/>
            </a:pPr>
            <a:r>
              <a:rPr lang="en-US" sz="2400" kern="1200" dirty="0">
                <a:solidFill>
                  <a:srgbClr val="000000"/>
                </a:solidFill>
                <a:latin typeface="Arial (Body)"/>
                <a:ea typeface="+mn-ea"/>
                <a:cs typeface="+mn-cs"/>
              </a:rPr>
              <a:t>Want to be close to the data</a:t>
            </a:r>
          </a:p>
          <a:p>
            <a:pPr marL="741553" lvl="1" indent="-284353">
              <a:spcAft>
                <a:spcPct val="0"/>
              </a:spcAft>
              <a:buSzPts val="2400"/>
            </a:pPr>
            <a:r>
              <a:rPr lang="en-US" sz="2400" kern="1200" dirty="0">
                <a:solidFill>
                  <a:srgbClr val="000000"/>
                </a:solidFill>
                <a:latin typeface="Arial (Body)"/>
                <a:ea typeface="+mn-ea"/>
                <a:cs typeface="+mn-cs"/>
              </a:rPr>
              <a:t>Have the time</a:t>
            </a:r>
            <a:endParaRPr lang="en-US" altLang="en-US" sz="2400" kern="1200" dirty="0">
              <a:solidFill>
                <a:srgbClr val="000000"/>
              </a:solidFill>
              <a:latin typeface="Arial (Body)"/>
              <a:ea typeface="+mn-ea"/>
              <a:cs typeface="+mn-cs"/>
            </a:endParaRPr>
          </a:p>
        </p:txBody>
      </p:sp>
    </p:spTree>
    <p:extLst>
      <p:ext uri="{BB962C8B-B14F-4D97-AF65-F5344CB8AC3E}">
        <p14:creationId xmlns:p14="http://schemas.microsoft.com/office/powerpoint/2010/main" val="25170079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oAutofit/>
          </a:bodyPr>
          <a:lstStyle/>
          <a:p>
            <a:pPr lvl="0">
              <a:spcBef>
                <a:spcPct val="0"/>
              </a:spcBef>
              <a:buClrTx/>
            </a:pPr>
            <a:r>
              <a:rPr lang="en-US" altLang="en-US" kern="1200" dirty="0">
                <a:latin typeface="Times New Roman" panose="02020603050405020304" pitchFamily="18" charset="0"/>
                <a:ea typeface="+mj-ea"/>
                <a:cs typeface="Times New Roman" panose="02020603050405020304" pitchFamily="18" charset="0"/>
              </a:rPr>
              <a:t>How Do You Prepare and Organize the Data for Analysis? </a:t>
            </a:r>
            <a:endParaRPr lang="en-US" altLang="en-US" sz="2000" b="0" kern="1200" dirty="0">
              <a:latin typeface="Times New Roman" panose="02020603050405020304" pitchFamily="18" charset="0"/>
              <a:ea typeface="+mj-ea"/>
              <a:cs typeface="Times New Roman" panose="02020603050405020304" pitchFamily="18" charset="0"/>
            </a:endParaRPr>
          </a:p>
        </p:txBody>
      </p:sp>
      <p:sp>
        <p:nvSpPr>
          <p:cNvPr id="3" name="Text Placeholder 2"/>
          <p:cNvSpPr>
            <a:spLocks noGrp="1"/>
          </p:cNvSpPr>
          <p:nvPr>
            <p:ph type="body" idx="1"/>
          </p:nvPr>
        </p:nvSpPr>
        <p:spPr>
          <a:xfrm>
            <a:off x="457200" y="1600200"/>
            <a:ext cx="8229600" cy="4578146"/>
          </a:xfrm>
        </p:spPr>
        <p:txBody>
          <a:bodyPr wrap="square" lIns="91425" tIns="91425" rIns="91425" bIns="91425">
            <a:noAutofit/>
          </a:bodyPr>
          <a:lstStyle/>
          <a:p>
            <a:pPr marL="0" lvl="0" indent="0">
              <a:buSzPts val="2400"/>
              <a:buNone/>
              <a:tabLst/>
            </a:pPr>
            <a:r>
              <a:rPr lang="en-US" sz="2200" b="1" kern="1200" dirty="0">
                <a:solidFill>
                  <a:srgbClr val="000000"/>
                </a:solidFill>
                <a:latin typeface="Arial (Body)"/>
                <a:ea typeface="+mn-ea"/>
                <a:cs typeface="+mn-cs"/>
              </a:rPr>
              <a:t>Use of Qualitative Data Analysis Software Programs: Procedures for Using Qualitative Data Analysis Software</a:t>
            </a:r>
            <a:endParaRPr lang="en-US" altLang="en-US" sz="2200" b="1" kern="1200" dirty="0">
              <a:solidFill>
                <a:srgbClr val="000000"/>
              </a:solidFill>
              <a:latin typeface="Arial (Body)"/>
              <a:ea typeface="+mn-ea"/>
              <a:cs typeface="+mn-cs"/>
            </a:endParaRPr>
          </a:p>
          <a:p>
            <a:pPr marL="255651" lvl="0" indent="-255651">
              <a:spcAft>
                <a:spcPct val="0"/>
              </a:spcAft>
              <a:tabLst/>
            </a:pPr>
            <a:r>
              <a:rPr lang="en-US" altLang="en-US" sz="2200" kern="1200" dirty="0">
                <a:solidFill>
                  <a:srgbClr val="000000"/>
                </a:solidFill>
                <a:latin typeface="Arial (Body)"/>
                <a:ea typeface="+mn-ea"/>
                <a:cs typeface="+mn-cs"/>
              </a:rPr>
              <a:t>Organize your files</a:t>
            </a:r>
          </a:p>
          <a:p>
            <a:pPr marL="255651" lvl="0" indent="-255651">
              <a:spcAft>
                <a:spcPct val="0"/>
              </a:spcAft>
              <a:tabLst/>
            </a:pPr>
            <a:r>
              <a:rPr lang="en-US" altLang="en-US" sz="2200" kern="1200" dirty="0">
                <a:solidFill>
                  <a:srgbClr val="000000"/>
                </a:solidFill>
                <a:latin typeface="Arial (Body)"/>
                <a:ea typeface="+mn-ea"/>
                <a:cs typeface="+mn-cs"/>
              </a:rPr>
              <a:t>Select a program</a:t>
            </a:r>
          </a:p>
          <a:p>
            <a:pPr marL="255651" lvl="0" indent="-255651">
              <a:spcAft>
                <a:spcPct val="0"/>
              </a:spcAft>
              <a:tabLst/>
            </a:pPr>
            <a:r>
              <a:rPr lang="en-US" altLang="en-US" sz="2200" kern="1200" dirty="0">
                <a:solidFill>
                  <a:srgbClr val="000000"/>
                </a:solidFill>
                <a:latin typeface="Arial (Body)"/>
                <a:ea typeface="+mn-ea"/>
                <a:cs typeface="+mn-cs"/>
              </a:rPr>
              <a:t>Import the file into the software</a:t>
            </a:r>
          </a:p>
          <a:p>
            <a:pPr marL="255651" lvl="0" indent="-255651">
              <a:spcAft>
                <a:spcPct val="0"/>
              </a:spcAft>
              <a:tabLst/>
            </a:pPr>
            <a:r>
              <a:rPr lang="en-US" altLang="en-US" sz="2200" kern="1200" dirty="0">
                <a:solidFill>
                  <a:srgbClr val="000000"/>
                </a:solidFill>
                <a:latin typeface="Arial (Body)"/>
                <a:ea typeface="+mn-ea"/>
                <a:cs typeface="+mn-cs"/>
              </a:rPr>
              <a:t>Mark sentences that pertain</a:t>
            </a:r>
          </a:p>
          <a:p>
            <a:pPr marL="255651" lvl="0" indent="-255651">
              <a:spcAft>
                <a:spcPct val="0"/>
              </a:spcAft>
              <a:tabLst/>
            </a:pPr>
            <a:r>
              <a:rPr lang="en-US" altLang="en-US" sz="2200" kern="1200" dirty="0">
                <a:solidFill>
                  <a:srgbClr val="000000"/>
                </a:solidFill>
                <a:latin typeface="Arial (Body)"/>
                <a:ea typeface="+mn-ea"/>
                <a:cs typeface="+mn-cs"/>
              </a:rPr>
              <a:t>Code the blocked text</a:t>
            </a:r>
          </a:p>
          <a:p>
            <a:pPr marL="255651" lvl="0" indent="-255651">
              <a:spcAft>
                <a:spcPct val="0"/>
              </a:spcAft>
              <a:tabLst/>
            </a:pPr>
            <a:r>
              <a:rPr lang="en-US" altLang="en-US" sz="2200" kern="1200" dirty="0">
                <a:solidFill>
                  <a:srgbClr val="000000"/>
                </a:solidFill>
                <a:latin typeface="Arial (Body)"/>
                <a:ea typeface="+mn-ea"/>
                <a:cs typeface="+mn-cs"/>
              </a:rPr>
              <a:t>Search for text matching each code</a:t>
            </a:r>
          </a:p>
          <a:p>
            <a:pPr marL="255651" lvl="0" indent="-255651">
              <a:spcAft>
                <a:spcPct val="0"/>
              </a:spcAft>
              <a:tabLst/>
            </a:pPr>
            <a:r>
              <a:rPr lang="en-US" altLang="en-US" sz="2200" kern="1200" dirty="0">
                <a:solidFill>
                  <a:srgbClr val="000000"/>
                </a:solidFill>
                <a:latin typeface="Arial (Body)"/>
                <a:ea typeface="+mn-ea"/>
                <a:cs typeface="+mn-cs"/>
              </a:rPr>
              <a:t>Collapse codes into broad themes</a:t>
            </a:r>
          </a:p>
        </p:txBody>
      </p:sp>
    </p:spTree>
    <p:extLst>
      <p:ext uri="{BB962C8B-B14F-4D97-AF65-F5344CB8AC3E}">
        <p14:creationId xmlns:p14="http://schemas.microsoft.com/office/powerpoint/2010/main" val="21117759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oAutofit/>
          </a:bodyPr>
          <a:lstStyle/>
          <a:p>
            <a:pPr lvl="0">
              <a:spcBef>
                <a:spcPct val="0"/>
              </a:spcBef>
              <a:buClrTx/>
            </a:pPr>
            <a:r>
              <a:rPr lang="en-US" altLang="en-US" kern="1200" dirty="0">
                <a:latin typeface="Times New Roman" panose="02020603050405020304" pitchFamily="18" charset="0"/>
                <a:ea typeface="+mj-ea"/>
                <a:cs typeface="Times New Roman" panose="02020603050405020304" pitchFamily="18" charset="0"/>
              </a:rPr>
              <a:t>How Do You Prepare and Organize the Data for Analysis? </a:t>
            </a:r>
            <a:endParaRPr lang="en-US" altLang="en-US" sz="2000" b="0" kern="1200" dirty="0">
              <a:latin typeface="Times New Roman" panose="02020603050405020304" pitchFamily="18" charset="0"/>
              <a:ea typeface="+mj-ea"/>
              <a:cs typeface="Times New Roman" panose="02020603050405020304" pitchFamily="18" charset="0"/>
            </a:endParaRPr>
          </a:p>
        </p:txBody>
      </p:sp>
      <p:sp>
        <p:nvSpPr>
          <p:cNvPr id="3" name="Text Placeholder 2"/>
          <p:cNvSpPr>
            <a:spLocks noGrp="1"/>
          </p:cNvSpPr>
          <p:nvPr>
            <p:ph type="body" idx="1"/>
          </p:nvPr>
        </p:nvSpPr>
        <p:spPr>
          <a:xfrm>
            <a:off x="457200" y="1600200"/>
            <a:ext cx="8229600" cy="3731761"/>
          </a:xfrm>
        </p:spPr>
        <p:txBody>
          <a:bodyPr wrap="square" lIns="91425" tIns="91425" rIns="91425" bIns="91425">
            <a:noAutofit/>
          </a:bodyPr>
          <a:lstStyle/>
          <a:p>
            <a:pPr marL="0" lvl="0" indent="0">
              <a:buSzPts val="2400"/>
              <a:buNone/>
              <a:tabLst/>
            </a:pPr>
            <a:r>
              <a:rPr lang="en-US" sz="2400" b="1" kern="1200" dirty="0">
                <a:solidFill>
                  <a:srgbClr val="000000"/>
                </a:solidFill>
                <a:latin typeface="Arial (Body)"/>
                <a:ea typeface="+mn-ea"/>
                <a:cs typeface="+mn-cs"/>
              </a:rPr>
              <a:t>Use of Qualitative Data Analysis Software Programs: Specific Programs Available</a:t>
            </a:r>
            <a:endParaRPr lang="en-US" altLang="en-US" sz="2400" b="1" kern="1200" dirty="0">
              <a:solidFill>
                <a:srgbClr val="000000"/>
              </a:solidFill>
              <a:latin typeface="Arial (Body)"/>
              <a:ea typeface="+mn-ea"/>
              <a:cs typeface="+mn-cs"/>
            </a:endParaRPr>
          </a:p>
          <a:p>
            <a:pPr marL="255651" lvl="0" indent="-255651">
              <a:spcAft>
                <a:spcPct val="0"/>
              </a:spcAft>
              <a:buSzPts val="2400"/>
              <a:tabLst/>
            </a:pPr>
            <a:r>
              <a:rPr lang="en-US" altLang="en-US" sz="2400" kern="1200" dirty="0">
                <a:solidFill>
                  <a:srgbClr val="000000"/>
                </a:solidFill>
                <a:latin typeface="Arial (Body)"/>
                <a:ea typeface="+mn-ea"/>
                <a:cs typeface="+mn-cs"/>
              </a:rPr>
              <a:t>ATLAS.t</a:t>
            </a:r>
            <a:r>
              <a:rPr lang="en-US" altLang="en-US" sz="100" kern="1200" dirty="0">
                <a:solidFill>
                  <a:srgbClr val="000000"/>
                </a:solidFill>
                <a:latin typeface="Arial (Body)"/>
                <a:ea typeface="+mn-ea"/>
                <a:cs typeface="+mn-cs"/>
              </a:rPr>
              <a:t> </a:t>
            </a:r>
            <a:r>
              <a:rPr lang="en-US" altLang="en-US" sz="2400" kern="1200" dirty="0">
                <a:solidFill>
                  <a:srgbClr val="000000"/>
                </a:solidFill>
                <a:latin typeface="Arial (Body)"/>
                <a:ea typeface="+mn-ea"/>
                <a:cs typeface="+mn-cs"/>
              </a:rPr>
              <a:t>i(Mac and Windows)</a:t>
            </a:r>
          </a:p>
          <a:p>
            <a:pPr marL="255651" lvl="0" indent="-255651">
              <a:spcAft>
                <a:spcPct val="0"/>
              </a:spcAft>
              <a:buSzPts val="2400"/>
              <a:tabLst/>
            </a:pPr>
            <a:r>
              <a:rPr lang="en-US" altLang="en-US" sz="2400" kern="1200" dirty="0">
                <a:solidFill>
                  <a:srgbClr val="000000"/>
                </a:solidFill>
                <a:latin typeface="Arial (Body)"/>
                <a:ea typeface="+mn-ea"/>
                <a:cs typeface="+mn-cs"/>
              </a:rPr>
              <a:t>Dedoose (cloud-based)</a:t>
            </a:r>
          </a:p>
          <a:p>
            <a:pPr marL="255651" lvl="0" indent="-255651">
              <a:spcAft>
                <a:spcPct val="0"/>
              </a:spcAft>
              <a:buSzPts val="2400"/>
              <a:tabLst/>
            </a:pPr>
            <a:r>
              <a:rPr lang="en-US" altLang="en-US" sz="2400" kern="1200" dirty="0">
                <a:solidFill>
                  <a:srgbClr val="000000"/>
                </a:solidFill>
                <a:latin typeface="Arial (Body)"/>
                <a:ea typeface="+mn-ea"/>
                <a:cs typeface="+mn-cs"/>
              </a:rPr>
              <a:t>Hyper</a:t>
            </a:r>
            <a:r>
              <a:rPr lang="en-US" altLang="en-US" sz="100" kern="1200" dirty="0">
                <a:solidFill>
                  <a:srgbClr val="000000"/>
                </a:solidFill>
                <a:latin typeface="Arial (Body)"/>
                <a:ea typeface="+mn-ea"/>
                <a:cs typeface="+mn-cs"/>
              </a:rPr>
              <a:t> </a:t>
            </a:r>
            <a:r>
              <a:rPr lang="en-US" altLang="en-US" sz="2400" kern="1200" dirty="0">
                <a:solidFill>
                  <a:srgbClr val="000000"/>
                </a:solidFill>
                <a:latin typeface="Arial (Body)"/>
                <a:ea typeface="+mn-ea"/>
                <a:cs typeface="+mn-cs"/>
              </a:rPr>
              <a:t>RESEARCH (Mac and Windows)</a:t>
            </a:r>
          </a:p>
          <a:p>
            <a:pPr marL="255651" lvl="0" indent="-255651">
              <a:spcAft>
                <a:spcPct val="0"/>
              </a:spcAft>
              <a:buSzPts val="2400"/>
              <a:tabLst/>
            </a:pPr>
            <a:r>
              <a:rPr lang="pt-BR" altLang="en-US" sz="2400" kern="1200" dirty="0">
                <a:solidFill>
                  <a:srgbClr val="000000"/>
                </a:solidFill>
                <a:latin typeface="Arial (Body)"/>
                <a:ea typeface="+mn-ea"/>
                <a:cs typeface="+mn-cs"/>
              </a:rPr>
              <a:t>MAX</a:t>
            </a:r>
            <a:r>
              <a:rPr lang="pt-BR" altLang="en-US" sz="100" kern="1200" dirty="0">
                <a:solidFill>
                  <a:srgbClr val="000000"/>
                </a:solidFill>
                <a:latin typeface="Arial (Body)"/>
                <a:ea typeface="+mn-ea"/>
                <a:cs typeface="+mn-cs"/>
              </a:rPr>
              <a:t> </a:t>
            </a:r>
            <a:r>
              <a:rPr lang="pt-BR" altLang="en-US" sz="2400" kern="1200" dirty="0">
                <a:solidFill>
                  <a:srgbClr val="000000"/>
                </a:solidFill>
                <a:latin typeface="Arial (Body)"/>
                <a:ea typeface="+mn-ea"/>
                <a:cs typeface="+mn-cs"/>
              </a:rPr>
              <a:t>Q</a:t>
            </a:r>
            <a:r>
              <a:rPr lang="pt-BR" altLang="en-US" sz="100" kern="1200" dirty="0">
                <a:solidFill>
                  <a:srgbClr val="000000"/>
                </a:solidFill>
                <a:latin typeface="Arial (Body)"/>
                <a:ea typeface="+mn-ea"/>
                <a:cs typeface="+mn-cs"/>
              </a:rPr>
              <a:t> </a:t>
            </a:r>
            <a:r>
              <a:rPr lang="pt-BR" altLang="en-US" sz="2400" kern="1200" dirty="0">
                <a:solidFill>
                  <a:srgbClr val="000000"/>
                </a:solidFill>
                <a:latin typeface="Arial (Body)"/>
                <a:ea typeface="+mn-ea"/>
                <a:cs typeface="+mn-cs"/>
              </a:rPr>
              <a:t>D</a:t>
            </a:r>
            <a:r>
              <a:rPr lang="pt-BR" altLang="en-US" sz="100" kern="1200" dirty="0">
                <a:solidFill>
                  <a:srgbClr val="000000"/>
                </a:solidFill>
                <a:latin typeface="Arial (Body)"/>
                <a:ea typeface="+mn-ea"/>
                <a:cs typeface="+mn-cs"/>
              </a:rPr>
              <a:t> </a:t>
            </a:r>
            <a:r>
              <a:rPr lang="pt-BR" altLang="en-US" sz="2400" kern="1200" dirty="0">
                <a:solidFill>
                  <a:srgbClr val="000000"/>
                </a:solidFill>
                <a:latin typeface="Arial (Body)"/>
                <a:ea typeface="+mn-ea"/>
                <a:cs typeface="+mn-cs"/>
              </a:rPr>
              <a:t>A </a:t>
            </a:r>
            <a:r>
              <a:rPr lang="en-US" altLang="en-US" sz="2400" kern="1200" dirty="0">
                <a:solidFill>
                  <a:srgbClr val="000000"/>
                </a:solidFill>
                <a:latin typeface="Arial (Body)"/>
                <a:ea typeface="+mn-ea"/>
                <a:cs typeface="+mn-cs"/>
              </a:rPr>
              <a:t>(Mac and Windows)</a:t>
            </a:r>
          </a:p>
          <a:p>
            <a:pPr marL="255651" lvl="0" indent="-255651">
              <a:spcAft>
                <a:spcPct val="0"/>
              </a:spcAft>
              <a:buSzPts val="2400"/>
              <a:tabLst/>
            </a:pPr>
            <a:r>
              <a:rPr lang="en-US" altLang="en-US" sz="2400" kern="1200" dirty="0">
                <a:solidFill>
                  <a:srgbClr val="000000"/>
                </a:solidFill>
                <a:latin typeface="Arial (Body)"/>
                <a:ea typeface="+mn-ea"/>
                <a:cs typeface="+mn-cs"/>
              </a:rPr>
              <a:t>Nvivo (Mac and Windows)</a:t>
            </a:r>
          </a:p>
        </p:txBody>
      </p:sp>
    </p:spTree>
    <p:extLst>
      <p:ext uri="{BB962C8B-B14F-4D97-AF65-F5344CB8AC3E}">
        <p14:creationId xmlns:p14="http://schemas.microsoft.com/office/powerpoint/2010/main" val="12534817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1"/>
            <a:ext cx="7687994" cy="1097279"/>
          </a:xfrm>
        </p:spPr>
        <p:txBody>
          <a:bodyPr tIns="91425">
            <a:noAutofit/>
          </a:bodyPr>
          <a:lstStyle/>
          <a:p>
            <a:pPr lvl="0">
              <a:spcBef>
                <a:spcPct val="0"/>
              </a:spcBef>
              <a:buClrTx/>
            </a:pPr>
            <a:r>
              <a:rPr lang="en-US" altLang="en-US" kern="1200" dirty="0">
                <a:latin typeface="Times New Roman" panose="02020603050405020304" pitchFamily="18" charset="0"/>
                <a:ea typeface="+mj-ea"/>
                <a:cs typeface="Times New Roman" panose="02020603050405020304" pitchFamily="18" charset="0"/>
              </a:rPr>
              <a:t>How Do You Explore and Code the Data? </a:t>
            </a:r>
            <a:endParaRPr lang="en-US" altLang="en-US" sz="2000" b="0" kern="1200" dirty="0">
              <a:latin typeface="Times New Roman" panose="02020603050405020304" pitchFamily="18" charset="0"/>
              <a:ea typeface="+mj-ea"/>
              <a:cs typeface="Times New Roman" panose="02020603050405020304" pitchFamily="18" charset="0"/>
            </a:endParaRPr>
          </a:p>
        </p:txBody>
      </p:sp>
      <p:sp>
        <p:nvSpPr>
          <p:cNvPr id="3" name="Text Placeholder 2"/>
          <p:cNvSpPr>
            <a:spLocks noGrp="1"/>
          </p:cNvSpPr>
          <p:nvPr>
            <p:ph type="body" idx="1"/>
          </p:nvPr>
        </p:nvSpPr>
        <p:spPr/>
        <p:txBody>
          <a:bodyPr wrap="square" lIns="91425" tIns="91425" rIns="91425" bIns="91425">
            <a:noAutofit/>
          </a:bodyPr>
          <a:lstStyle/>
          <a:p>
            <a:pPr marL="255651" lvl="0" indent="-255651">
              <a:buSzPts val="2400"/>
              <a:buNone/>
              <a:tabLst/>
            </a:pPr>
            <a:r>
              <a:rPr lang="en-US" sz="2000" b="1" kern="1200" dirty="0">
                <a:solidFill>
                  <a:srgbClr val="000000"/>
                </a:solidFill>
                <a:latin typeface="Arial (Body)"/>
                <a:ea typeface="+mn-ea"/>
                <a:cs typeface="+mn-cs"/>
              </a:rPr>
              <a:t>Code the Data</a:t>
            </a:r>
            <a:endParaRPr lang="en-US" altLang="en-US" sz="2000" b="1" kern="1200" dirty="0">
              <a:solidFill>
                <a:srgbClr val="000000"/>
              </a:solidFill>
              <a:latin typeface="Arial (Body)"/>
              <a:ea typeface="+mn-ea"/>
              <a:cs typeface="+mn-cs"/>
            </a:endParaRPr>
          </a:p>
          <a:p>
            <a:pPr marL="255651" lvl="0" indent="-255651">
              <a:spcAft>
                <a:spcPct val="0"/>
              </a:spcAft>
              <a:tabLst/>
            </a:pPr>
            <a:r>
              <a:rPr lang="en-US" altLang="en-US" sz="2000" kern="1200" dirty="0">
                <a:solidFill>
                  <a:srgbClr val="000000"/>
                </a:solidFill>
                <a:latin typeface="Arial (Body)"/>
                <a:ea typeface="+mn-ea"/>
                <a:cs typeface="+mn-cs"/>
              </a:rPr>
              <a:t>Read through all transcripts</a:t>
            </a:r>
          </a:p>
          <a:p>
            <a:pPr marL="255651" lvl="0" indent="-255651">
              <a:spcAft>
                <a:spcPct val="0"/>
              </a:spcAft>
              <a:tabLst/>
            </a:pPr>
            <a:r>
              <a:rPr lang="en-US" altLang="en-US" sz="2000" kern="1200" dirty="0">
                <a:solidFill>
                  <a:srgbClr val="000000"/>
                </a:solidFill>
                <a:latin typeface="Arial (Body)"/>
                <a:ea typeface="+mn-ea"/>
                <a:cs typeface="+mn-cs"/>
              </a:rPr>
              <a:t>Start with one document</a:t>
            </a:r>
          </a:p>
          <a:p>
            <a:pPr marL="255651" lvl="0" indent="-255651">
              <a:spcAft>
                <a:spcPct val="0"/>
              </a:spcAft>
              <a:tabLst/>
            </a:pPr>
            <a:r>
              <a:rPr lang="en-US" altLang="en-US" sz="2000" kern="1200" dirty="0">
                <a:solidFill>
                  <a:srgbClr val="000000"/>
                </a:solidFill>
                <a:latin typeface="Arial (Body)"/>
                <a:ea typeface="+mn-ea"/>
                <a:cs typeface="+mn-cs"/>
              </a:rPr>
              <a:t>Ask, </a:t>
            </a:r>
            <a:r>
              <a:rPr lang="en-US" altLang="ja-JP" sz="2000" kern="1200" dirty="0">
                <a:solidFill>
                  <a:srgbClr val="000000"/>
                </a:solidFill>
                <a:latin typeface="Arial (Body)"/>
                <a:cs typeface="+mn-cs"/>
              </a:rPr>
              <a:t>“What is this person saying?”</a:t>
            </a:r>
          </a:p>
          <a:p>
            <a:pPr marL="255651" lvl="0" indent="-255651">
              <a:spcAft>
                <a:spcPct val="0"/>
              </a:spcAft>
              <a:tabLst/>
            </a:pPr>
            <a:r>
              <a:rPr lang="en-US" altLang="en-US" sz="2000" kern="1200" dirty="0">
                <a:solidFill>
                  <a:srgbClr val="000000"/>
                </a:solidFill>
                <a:latin typeface="Arial (Body)"/>
                <a:ea typeface="+mn-ea"/>
                <a:cs typeface="+mn-cs"/>
              </a:rPr>
              <a:t>Identify text segments</a:t>
            </a:r>
          </a:p>
          <a:p>
            <a:pPr marL="255651" lvl="0" indent="-255651">
              <a:spcAft>
                <a:spcPct val="0"/>
              </a:spcAft>
              <a:tabLst/>
            </a:pPr>
            <a:r>
              <a:rPr lang="en-US" altLang="en-US" sz="2000" kern="1200" dirty="0">
                <a:solidFill>
                  <a:srgbClr val="000000"/>
                </a:solidFill>
                <a:latin typeface="Arial (Body)"/>
                <a:ea typeface="+mn-ea"/>
                <a:cs typeface="+mn-cs"/>
              </a:rPr>
              <a:t>Assign a code</a:t>
            </a:r>
          </a:p>
          <a:p>
            <a:pPr marL="741553" lvl="1" indent="-284353">
              <a:spcAft>
                <a:spcPct val="0"/>
              </a:spcAft>
            </a:pPr>
            <a:r>
              <a:rPr lang="en-US" altLang="en-US" sz="2000" kern="1200" dirty="0">
                <a:solidFill>
                  <a:srgbClr val="000000"/>
                </a:solidFill>
                <a:latin typeface="Arial (Body)"/>
                <a:ea typeface="+mn-ea"/>
                <a:cs typeface="+mn-cs"/>
              </a:rPr>
              <a:t>One, two, or three words that describe what is being said</a:t>
            </a:r>
          </a:p>
          <a:p>
            <a:pPr marL="741553" lvl="1" indent="-284353">
              <a:spcAft>
                <a:spcPct val="0"/>
              </a:spcAft>
            </a:pPr>
            <a:r>
              <a:rPr lang="en-US" altLang="en-US" sz="2000" kern="1200" dirty="0">
                <a:solidFill>
                  <a:srgbClr val="000000"/>
                </a:solidFill>
                <a:latin typeface="Arial (Body)"/>
                <a:ea typeface="+mn-ea"/>
                <a:cs typeface="+mn-cs"/>
              </a:rPr>
              <a:t>When possible use a participant</a:t>
            </a:r>
            <a:r>
              <a:rPr lang="ja-JP" altLang="en-US" sz="2000" kern="1200" dirty="0">
                <a:solidFill>
                  <a:srgbClr val="000000"/>
                </a:solidFill>
                <a:latin typeface="Arial (Body)"/>
                <a:cs typeface="+mn-cs"/>
              </a:rPr>
              <a:t>’</a:t>
            </a:r>
            <a:r>
              <a:rPr lang="en-US" altLang="ja-JP" sz="2000" kern="1200" dirty="0">
                <a:solidFill>
                  <a:srgbClr val="000000"/>
                </a:solidFill>
                <a:latin typeface="Arial (Body)"/>
                <a:cs typeface="+mn-cs"/>
              </a:rPr>
              <a:t>s actual words (</a:t>
            </a:r>
            <a:r>
              <a:rPr lang="en-US" altLang="ja-JP" sz="2000" b="1" kern="1200" dirty="0">
                <a:solidFill>
                  <a:srgbClr val="000000"/>
                </a:solidFill>
                <a:latin typeface="Arial (Body)"/>
                <a:cs typeface="+mn-cs"/>
              </a:rPr>
              <a:t>in vivo </a:t>
            </a:r>
            <a:r>
              <a:rPr lang="en-US" altLang="ja-JP" sz="2000" kern="1200" dirty="0">
                <a:solidFill>
                  <a:srgbClr val="000000"/>
                </a:solidFill>
                <a:latin typeface="Arial (Body)"/>
                <a:cs typeface="+mn-cs"/>
              </a:rPr>
              <a:t>code)</a:t>
            </a:r>
          </a:p>
          <a:p>
            <a:pPr marL="741553" lvl="1" indent="-284353">
              <a:spcAft>
                <a:spcPct val="0"/>
              </a:spcAft>
            </a:pPr>
            <a:r>
              <a:rPr lang="en-US" altLang="en-US" sz="2000" kern="1200" dirty="0">
                <a:solidFill>
                  <a:srgbClr val="000000"/>
                </a:solidFill>
                <a:latin typeface="Arial (Body)"/>
                <a:ea typeface="+mn-ea"/>
                <a:cs typeface="+mn-cs"/>
              </a:rPr>
              <a:t>Terms from the literature can be used</a:t>
            </a:r>
          </a:p>
          <a:p>
            <a:pPr marL="741553" lvl="1" indent="-284353">
              <a:spcAft>
                <a:spcPct val="0"/>
              </a:spcAft>
            </a:pPr>
            <a:r>
              <a:rPr lang="en-US" altLang="en-US" sz="2000" kern="1200" dirty="0">
                <a:solidFill>
                  <a:srgbClr val="000000"/>
                </a:solidFill>
                <a:latin typeface="Arial (Body)"/>
                <a:ea typeface="+mn-ea"/>
                <a:cs typeface="+mn-cs"/>
              </a:rPr>
              <a:t>Practice </a:t>
            </a:r>
            <a:r>
              <a:rPr lang="en-US" altLang="en-US" sz="2000" b="1" kern="1200" dirty="0">
                <a:solidFill>
                  <a:srgbClr val="000000"/>
                </a:solidFill>
                <a:latin typeface="Arial (Body)"/>
                <a:ea typeface="+mn-ea"/>
                <a:cs typeface="+mn-cs"/>
              </a:rPr>
              <a:t>lean coding </a:t>
            </a:r>
            <a:r>
              <a:rPr lang="en-US" altLang="en-US" sz="2000" kern="1200" dirty="0">
                <a:solidFill>
                  <a:srgbClr val="000000"/>
                </a:solidFill>
                <a:latin typeface="Arial (Body)"/>
                <a:ea typeface="+mn-ea"/>
                <a:cs typeface="+mn-cs"/>
              </a:rPr>
              <a:t>(e.g., 10-15 codes for 20 p</a:t>
            </a:r>
            <a:r>
              <a:rPr lang="en-US" altLang="en-US" sz="100" kern="1200" dirty="0">
                <a:solidFill>
                  <a:srgbClr val="000000"/>
                </a:solidFill>
                <a:latin typeface="Arial (Body)"/>
                <a:ea typeface="+mn-ea"/>
                <a:cs typeface="+mn-cs"/>
              </a:rPr>
              <a:t> </a:t>
            </a:r>
            <a:r>
              <a:rPr lang="en-US" altLang="en-US" sz="2000" kern="1200" dirty="0">
                <a:solidFill>
                  <a:srgbClr val="000000"/>
                </a:solidFill>
                <a:latin typeface="Arial (Body)"/>
                <a:ea typeface="+mn-ea"/>
                <a:cs typeface="+mn-cs"/>
              </a:rPr>
              <a:t>g transcript)</a:t>
            </a:r>
          </a:p>
        </p:txBody>
      </p:sp>
    </p:spTree>
    <p:extLst>
      <p:ext uri="{BB962C8B-B14F-4D97-AF65-F5344CB8AC3E}">
        <p14:creationId xmlns:p14="http://schemas.microsoft.com/office/powerpoint/2010/main" val="9671829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92237"/>
          </a:xfrm>
        </p:spPr>
        <p:txBody>
          <a:bodyPr tIns="91425">
            <a:noAutofit/>
          </a:bodyPr>
          <a:lstStyle/>
          <a:p>
            <a:pPr lvl="0">
              <a:spcBef>
                <a:spcPct val="0"/>
              </a:spcBef>
              <a:buClrTx/>
            </a:pPr>
            <a:r>
              <a:rPr lang="en-US" altLang="en-US" kern="1200" dirty="0">
                <a:latin typeface="Times New Roman" panose="02020603050405020304" pitchFamily="18" charset="0"/>
                <a:ea typeface="+mj-ea"/>
                <a:cs typeface="Times New Roman" panose="02020603050405020304" pitchFamily="18" charset="0"/>
              </a:rPr>
              <a:t>Figure 8.5 Hand-Coding a Page from a Sample Interview Transcript</a:t>
            </a:r>
            <a:endParaRPr lang="en-US" kern="1200" dirty="0">
              <a:latin typeface="Times New Roman" panose="02020603050405020304" pitchFamily="18" charset="0"/>
              <a:ea typeface="+mj-ea"/>
              <a:cs typeface="Times New Roman" panose="02020603050405020304" pitchFamily="18" charset="0"/>
            </a:endParaRPr>
          </a:p>
        </p:txBody>
      </p:sp>
      <p:pic>
        <p:nvPicPr>
          <p:cNvPr id="4" name="Picture 2" descr="Types of description are pointed out in the following transcript. The incident occurred on the campus of a large public university in a Midwestern city. A decade ago, this city had been designated an, all American city, but more recently, its normally tranquil environment has been disturbed by an increasing number of assaults and homicides. Some of these violent incidents have involved students at the university. The incident that provoked this study occurred on a Monday in October. A 43 year old graduate student, enrolled in a senior level actuarial science class, arrived a few minutes before class, armed with a vintage Korean War military semiautomatic riﬂe loaded with a 30 round clip of 30 caliber ammunition. He carried another 30 round clip in his pocket. 20 of the 34 students in the class had already gathered for class, and most of them were quietly reading the student newspaper. The instructor was en route to class. The gunman pointed the riﬂe at the students, swept it across the room, and pulled the trigger. The gun jammed. Trying to unlock the riﬂe, he hit the butt of it on the instructor’s desk and quickly tried ﬁring it again. Again it did not ﬁre. By this time, most students realized what was happening and dropped to the ﬂoor, overturned their desks, and tried to hide behind them. After about twenty seconds, one of the students shoved a desk into the gunman, and students ran past him out into the hall and out of the building. The gunman hastily departed the room. On this transcript, the left margin labels the text by type of description. The first paragraph, from, The incident occurred, through, at the university, is labeled description builds from broad to narrow, and situate the reader in the place.  Paragraph two, from, he carried another 30 round, to, en route to class, is labeled provide details. In paragraph three, from, The gunman pointed the rifle, to, tried to hide behind them, is labeled detail to create a sense of, being there. And again, in paragraph three, from, After about 20 seconds, to, hastily departed the room, is labeled use of action verbs and vivid modifiers and adjective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1536568"/>
            <a:ext cx="8380500" cy="4788032"/>
          </a:xfrm>
          <a:prstGeom prst="rect">
            <a:avLst/>
          </a:prstGeom>
          <a:noFill/>
          <a:ln>
            <a:noFill/>
          </a:ln>
        </p:spPr>
      </p:pic>
    </p:spTree>
    <p:extLst>
      <p:ext uri="{BB962C8B-B14F-4D97-AF65-F5344CB8AC3E}">
        <p14:creationId xmlns:p14="http://schemas.microsoft.com/office/powerpoint/2010/main" val="19696300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oAutofit/>
          </a:bodyPr>
          <a:lstStyle/>
          <a:p>
            <a:pPr lvl="0">
              <a:spcBef>
                <a:spcPct val="0"/>
              </a:spcBef>
              <a:buClrTx/>
            </a:pPr>
            <a:r>
              <a:rPr lang="en-US" altLang="en-US" kern="1200" dirty="0">
                <a:latin typeface="Times New Roman" panose="02020603050405020304" pitchFamily="18" charset="0"/>
                <a:ea typeface="+mj-ea"/>
                <a:cs typeface="Times New Roman" panose="02020603050405020304" pitchFamily="18" charset="0"/>
              </a:rPr>
              <a:t>How Do You Represent and Report Findings?</a:t>
            </a:r>
            <a:r>
              <a:rPr lang="en-US" altLang="en-US" sz="3200" kern="1200" dirty="0">
                <a:latin typeface="Times New Roman" panose="02020603050405020304" pitchFamily="18" charset="0"/>
                <a:ea typeface="+mj-ea"/>
                <a:cs typeface="Times New Roman" panose="02020603050405020304" pitchFamily="18" charset="0"/>
              </a:rPr>
              <a:t> </a:t>
            </a:r>
            <a:endParaRPr lang="en-US" altLang="en-US" sz="2000" b="0" kern="1200" dirty="0">
              <a:latin typeface="Times New Roman" panose="02020603050405020304" pitchFamily="18" charset="0"/>
              <a:ea typeface="+mj-ea"/>
              <a:cs typeface="Times New Roman" panose="02020603050405020304" pitchFamily="18" charset="0"/>
            </a:endParaRPr>
          </a:p>
        </p:txBody>
      </p:sp>
      <p:sp>
        <p:nvSpPr>
          <p:cNvPr id="3" name="Text Placeholder 2"/>
          <p:cNvSpPr>
            <a:spLocks noGrp="1"/>
          </p:cNvSpPr>
          <p:nvPr>
            <p:ph type="body" idx="1"/>
          </p:nvPr>
        </p:nvSpPr>
        <p:spPr/>
        <p:txBody>
          <a:bodyPr wrap="square" lIns="91425" tIns="91425" rIns="91425" bIns="91425">
            <a:noAutofit/>
          </a:bodyPr>
          <a:lstStyle/>
          <a:p>
            <a:pPr marL="255651" lvl="0" indent="-255651">
              <a:buSzPts val="2400"/>
              <a:buNone/>
              <a:tabLst/>
            </a:pPr>
            <a:r>
              <a:rPr lang="en-US" altLang="en-US" sz="2200" b="1" kern="1200" dirty="0">
                <a:solidFill>
                  <a:srgbClr val="000000"/>
                </a:solidFill>
                <a:latin typeface="Arial (Body)"/>
                <a:ea typeface="+mn-ea"/>
                <a:cs typeface="+mn-cs"/>
              </a:rPr>
              <a:t>Representing Findings</a:t>
            </a:r>
          </a:p>
          <a:p>
            <a:pPr marL="255651" lvl="0" indent="-255651">
              <a:spcAft>
                <a:spcPct val="0"/>
              </a:spcAft>
              <a:tabLst/>
            </a:pPr>
            <a:r>
              <a:rPr lang="en-US" altLang="en-US" sz="2200" kern="1200" dirty="0">
                <a:solidFill>
                  <a:srgbClr val="000000"/>
                </a:solidFill>
                <a:latin typeface="Arial (Body)"/>
                <a:ea typeface="+mn-ea"/>
                <a:cs typeface="+mn-cs"/>
              </a:rPr>
              <a:t>Comparison table: A table used to compare groups on one theme</a:t>
            </a:r>
          </a:p>
          <a:p>
            <a:pPr marL="255651" lvl="0" indent="-255651">
              <a:spcAft>
                <a:spcPct val="0"/>
              </a:spcAft>
              <a:tabLst/>
            </a:pPr>
            <a:r>
              <a:rPr lang="en-US" altLang="en-US" sz="2200" kern="1200" dirty="0">
                <a:solidFill>
                  <a:srgbClr val="000000"/>
                </a:solidFill>
                <a:latin typeface="Arial (Body)"/>
                <a:ea typeface="+mn-ea"/>
                <a:cs typeface="+mn-cs"/>
              </a:rPr>
              <a:t>Hierarchical tree: A diagram that visually represents themes and their interconnections</a:t>
            </a:r>
          </a:p>
          <a:p>
            <a:pPr marL="255651" lvl="0" indent="-255651">
              <a:spcAft>
                <a:spcPct val="0"/>
              </a:spcAft>
              <a:tabLst/>
            </a:pPr>
            <a:r>
              <a:rPr lang="en-US" altLang="en-US" sz="2200" kern="1200" dirty="0">
                <a:solidFill>
                  <a:srgbClr val="000000"/>
                </a:solidFill>
                <a:latin typeface="Arial (Body)"/>
                <a:ea typeface="+mn-ea"/>
                <a:cs typeface="+mn-cs"/>
              </a:rPr>
              <a:t>Figures/diagrams: A visual depiction that shows the connections between themes</a:t>
            </a:r>
          </a:p>
          <a:p>
            <a:pPr marL="255651" lvl="0" indent="-255651">
              <a:spcAft>
                <a:spcPct val="0"/>
              </a:spcAft>
              <a:tabLst/>
            </a:pPr>
            <a:r>
              <a:rPr lang="en-US" altLang="en-US" sz="2200" kern="1200" dirty="0">
                <a:solidFill>
                  <a:srgbClr val="000000"/>
                </a:solidFill>
                <a:latin typeface="Arial (Body)"/>
                <a:ea typeface="+mn-ea"/>
                <a:cs typeface="+mn-cs"/>
              </a:rPr>
              <a:t>Drawings: Maps of the physical layout of the site</a:t>
            </a:r>
          </a:p>
          <a:p>
            <a:pPr marL="255651" lvl="0" indent="-255651">
              <a:spcAft>
                <a:spcPct val="0"/>
              </a:spcAft>
              <a:tabLst/>
            </a:pPr>
            <a:r>
              <a:rPr lang="en-US" altLang="en-US" sz="2200" kern="1200" dirty="0">
                <a:solidFill>
                  <a:srgbClr val="000000"/>
                </a:solidFill>
                <a:latin typeface="Arial (Body)"/>
                <a:ea typeface="+mn-ea"/>
                <a:cs typeface="+mn-cs"/>
              </a:rPr>
              <a:t>Demographic table: A table of demographics on individual participants or research site</a:t>
            </a:r>
          </a:p>
        </p:txBody>
      </p:sp>
    </p:spTree>
    <p:extLst>
      <p:ext uri="{BB962C8B-B14F-4D97-AF65-F5344CB8AC3E}">
        <p14:creationId xmlns:p14="http://schemas.microsoft.com/office/powerpoint/2010/main" val="932092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oAutofit/>
          </a:bodyPr>
          <a:lstStyle/>
          <a:p>
            <a:pPr lvl="0">
              <a:spcBef>
                <a:spcPct val="0"/>
              </a:spcBef>
              <a:buClrTx/>
            </a:pPr>
            <a:r>
              <a:rPr lang="en-US" altLang="en-US" kern="1200" dirty="0">
                <a:latin typeface="Times New Roman" panose="02020603050405020304" pitchFamily="18" charset="0"/>
                <a:ea typeface="+mj-ea"/>
                <a:cs typeface="Times New Roman" panose="02020603050405020304" pitchFamily="18" charset="0"/>
              </a:rPr>
              <a:t>How Do You Represent and Report Findings?</a:t>
            </a:r>
            <a:r>
              <a:rPr lang="en-US" altLang="en-US" sz="3200" kern="1200" dirty="0">
                <a:latin typeface="Times New Roman" panose="02020603050405020304" pitchFamily="18" charset="0"/>
                <a:ea typeface="+mj-ea"/>
                <a:cs typeface="Times New Roman" panose="02020603050405020304" pitchFamily="18" charset="0"/>
              </a:rPr>
              <a:t> </a:t>
            </a:r>
            <a:endParaRPr lang="en-US" altLang="en-US" sz="2000" b="0" kern="1200" dirty="0">
              <a:latin typeface="Times New Roman" panose="02020603050405020304" pitchFamily="18" charset="0"/>
              <a:ea typeface="+mj-ea"/>
              <a:cs typeface="Times New Roman" panose="02020603050405020304" pitchFamily="18" charset="0"/>
            </a:endParaRPr>
          </a:p>
        </p:txBody>
      </p:sp>
      <p:sp>
        <p:nvSpPr>
          <p:cNvPr id="3" name="Text Placeholder 2"/>
          <p:cNvSpPr>
            <a:spLocks noGrp="1"/>
          </p:cNvSpPr>
          <p:nvPr>
            <p:ph type="body" idx="1"/>
          </p:nvPr>
        </p:nvSpPr>
        <p:spPr>
          <a:xfrm>
            <a:off x="457200" y="1600200"/>
            <a:ext cx="8229600" cy="3924121"/>
          </a:xfrm>
        </p:spPr>
        <p:txBody>
          <a:bodyPr wrap="square" lIns="91425" tIns="91425" rIns="91425" bIns="91425">
            <a:noAutofit/>
          </a:bodyPr>
          <a:lstStyle/>
          <a:p>
            <a:pPr marL="255651" lvl="0" indent="-255651">
              <a:buSzPts val="2400"/>
              <a:buNone/>
              <a:tabLst/>
            </a:pPr>
            <a:r>
              <a:rPr lang="en-US" sz="2400" b="1" kern="1200" dirty="0">
                <a:solidFill>
                  <a:srgbClr val="000000"/>
                </a:solidFill>
                <a:latin typeface="Arial (Body)"/>
                <a:ea typeface="+mn-ea"/>
                <a:cs typeface="+mn-cs"/>
              </a:rPr>
              <a:t>Reporting Findings</a:t>
            </a:r>
            <a:endParaRPr lang="en-US" altLang="en-US" sz="2400" b="1" kern="1200" dirty="0">
              <a:solidFill>
                <a:srgbClr val="000000"/>
              </a:solidFill>
              <a:latin typeface="Arial (Body)"/>
              <a:ea typeface="+mn-ea"/>
              <a:cs typeface="+mn-cs"/>
            </a:endParaRPr>
          </a:p>
          <a:p>
            <a:pPr marL="255651" lvl="0" indent="-255651">
              <a:spcAft>
                <a:spcPct val="0"/>
              </a:spcAft>
              <a:buSzPts val="2400"/>
              <a:tabLst/>
            </a:pPr>
            <a:r>
              <a:rPr lang="en-US" altLang="en-US" sz="2400" kern="1200" dirty="0">
                <a:solidFill>
                  <a:srgbClr val="000000"/>
                </a:solidFill>
                <a:latin typeface="Arial (Body)"/>
                <a:ea typeface="+mn-ea"/>
                <a:cs typeface="+mn-cs"/>
              </a:rPr>
              <a:t>Multiple perspectives and contrary evidence</a:t>
            </a:r>
          </a:p>
          <a:p>
            <a:pPr marL="255651" lvl="0" indent="-255651">
              <a:spcAft>
                <a:spcPct val="0"/>
              </a:spcAft>
              <a:buSzPts val="2400"/>
              <a:tabLst/>
            </a:pPr>
            <a:r>
              <a:rPr lang="en-US" altLang="en-US" sz="2400" kern="1200" dirty="0">
                <a:solidFill>
                  <a:srgbClr val="000000"/>
                </a:solidFill>
                <a:latin typeface="Arial (Body)"/>
                <a:ea typeface="+mn-ea"/>
                <a:cs typeface="+mn-cs"/>
              </a:rPr>
              <a:t>Metaphors and analogies</a:t>
            </a:r>
          </a:p>
          <a:p>
            <a:pPr marL="255651" lvl="0" indent="-255651">
              <a:spcAft>
                <a:spcPct val="0"/>
              </a:spcAft>
              <a:buSzPts val="2400"/>
              <a:tabLst/>
            </a:pPr>
            <a:r>
              <a:rPr lang="en-US" altLang="en-US" sz="2400" kern="1200" dirty="0">
                <a:solidFill>
                  <a:srgbClr val="000000"/>
                </a:solidFill>
                <a:latin typeface="Arial (Body)"/>
                <a:ea typeface="+mn-ea"/>
                <a:cs typeface="+mn-cs"/>
              </a:rPr>
              <a:t>Report quotes from interviews</a:t>
            </a:r>
          </a:p>
          <a:p>
            <a:pPr marL="255651" lvl="0" indent="-255651">
              <a:spcAft>
                <a:spcPct val="0"/>
              </a:spcAft>
              <a:buSzPts val="2400"/>
              <a:tabLst/>
            </a:pPr>
            <a:r>
              <a:rPr lang="en-US" altLang="en-US" sz="2400" kern="1200" dirty="0">
                <a:solidFill>
                  <a:srgbClr val="000000"/>
                </a:solidFill>
                <a:latin typeface="Arial (Body)"/>
                <a:ea typeface="+mn-ea"/>
                <a:cs typeface="+mn-cs"/>
              </a:rPr>
              <a:t>Write in detail</a:t>
            </a:r>
          </a:p>
          <a:p>
            <a:pPr marL="255651" lvl="0" indent="-255651">
              <a:spcAft>
                <a:spcPct val="0"/>
              </a:spcAft>
              <a:buSzPts val="2400"/>
              <a:tabLst/>
            </a:pPr>
            <a:r>
              <a:rPr lang="en-US" altLang="en-US" sz="2400" kern="1200" dirty="0">
                <a:solidFill>
                  <a:srgbClr val="000000"/>
                </a:solidFill>
                <a:latin typeface="Arial (Body)"/>
                <a:ea typeface="+mn-ea"/>
                <a:cs typeface="+mn-cs"/>
              </a:rPr>
              <a:t>Tensions and contradictions</a:t>
            </a:r>
          </a:p>
          <a:p>
            <a:pPr marL="255651" lvl="0" indent="-255651">
              <a:spcAft>
                <a:spcPct val="0"/>
              </a:spcAft>
              <a:buSzPts val="2400"/>
              <a:tabLst/>
            </a:pPr>
            <a:r>
              <a:rPr lang="en-US" altLang="en-US" sz="2400" kern="1200" dirty="0">
                <a:solidFill>
                  <a:srgbClr val="000000"/>
                </a:solidFill>
                <a:latin typeface="Arial (Body)"/>
                <a:ea typeface="+mn-ea"/>
                <a:cs typeface="+mn-cs"/>
              </a:rPr>
              <a:t>Include a dialogue to support themes</a:t>
            </a:r>
          </a:p>
        </p:txBody>
      </p:sp>
    </p:spTree>
    <p:extLst>
      <p:ext uri="{BB962C8B-B14F-4D97-AF65-F5344CB8AC3E}">
        <p14:creationId xmlns:p14="http://schemas.microsoft.com/office/powerpoint/2010/main" val="39848589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oAutofit/>
          </a:bodyPr>
          <a:lstStyle/>
          <a:p>
            <a:pPr lvl="0">
              <a:spcBef>
                <a:spcPct val="0"/>
              </a:spcBef>
              <a:buClrTx/>
            </a:pPr>
            <a:r>
              <a:rPr lang="en-US" altLang="en-US" kern="1200" dirty="0">
                <a:latin typeface="Times New Roman" panose="02020603050405020304" pitchFamily="18" charset="0"/>
                <a:ea typeface="+mj-ea"/>
                <a:cs typeface="Times New Roman" panose="02020603050405020304" pitchFamily="18" charset="0"/>
              </a:rPr>
              <a:t>How Do You Interpret Findings?</a:t>
            </a:r>
          </a:p>
        </p:txBody>
      </p:sp>
      <p:sp>
        <p:nvSpPr>
          <p:cNvPr id="3" name="Text Placeholder 2"/>
          <p:cNvSpPr>
            <a:spLocks noGrp="1"/>
          </p:cNvSpPr>
          <p:nvPr>
            <p:ph type="body" idx="1"/>
          </p:nvPr>
        </p:nvSpPr>
        <p:spPr>
          <a:xfrm>
            <a:off x="457200" y="1600200"/>
            <a:ext cx="8229600" cy="3539400"/>
          </a:xfrm>
        </p:spPr>
        <p:txBody>
          <a:bodyPr wrap="square" lIns="91425" tIns="91425" rIns="91425" bIns="91425">
            <a:noAutofit/>
          </a:bodyPr>
          <a:lstStyle/>
          <a:p>
            <a:pPr marL="255651" lvl="0" indent="-255651">
              <a:spcAft>
                <a:spcPct val="0"/>
              </a:spcAft>
              <a:buSzPts val="2400"/>
              <a:tabLst/>
            </a:pPr>
            <a:r>
              <a:rPr lang="en-US" altLang="en-US" sz="2400" kern="1200" dirty="0">
                <a:solidFill>
                  <a:srgbClr val="000000"/>
                </a:solidFill>
                <a:latin typeface="Arial (Body)"/>
                <a:ea typeface="+mn-ea"/>
                <a:cs typeface="+mn-cs"/>
              </a:rPr>
              <a:t>Summarize the findings</a:t>
            </a:r>
          </a:p>
          <a:p>
            <a:pPr marL="255651" lvl="0" indent="-255651">
              <a:spcAft>
                <a:spcPct val="0"/>
              </a:spcAft>
              <a:buSzPts val="2400"/>
              <a:tabLst/>
            </a:pPr>
            <a:r>
              <a:rPr lang="en-US" altLang="en-US" sz="2400" kern="1200" dirty="0">
                <a:solidFill>
                  <a:srgbClr val="000000"/>
                </a:solidFill>
                <a:latin typeface="Arial (Body)"/>
                <a:ea typeface="+mn-ea"/>
                <a:cs typeface="+mn-cs"/>
              </a:rPr>
              <a:t>Include personal reflections about the meaning of the data</a:t>
            </a:r>
          </a:p>
          <a:p>
            <a:pPr marL="255651" lvl="0" indent="-255651">
              <a:spcAft>
                <a:spcPct val="0"/>
              </a:spcAft>
              <a:buSzPts val="2400"/>
              <a:tabLst/>
            </a:pPr>
            <a:r>
              <a:rPr lang="en-US" altLang="en-US" sz="2400" kern="1200" dirty="0">
                <a:solidFill>
                  <a:srgbClr val="000000"/>
                </a:solidFill>
                <a:latin typeface="Arial (Body)"/>
                <a:ea typeface="+mn-ea"/>
                <a:cs typeface="+mn-cs"/>
              </a:rPr>
              <a:t>Compare findings with the literature, perhaps including personal views</a:t>
            </a:r>
          </a:p>
          <a:p>
            <a:pPr marL="255651" lvl="0" indent="-255651">
              <a:spcAft>
                <a:spcPct val="0"/>
              </a:spcAft>
              <a:buSzPts val="2400"/>
              <a:tabLst/>
            </a:pPr>
            <a:r>
              <a:rPr lang="en-US" altLang="en-US" sz="2400" kern="1200" dirty="0">
                <a:solidFill>
                  <a:srgbClr val="000000"/>
                </a:solidFill>
                <a:latin typeface="Arial (Body)"/>
                <a:ea typeface="+mn-ea"/>
                <a:cs typeface="+mn-cs"/>
              </a:rPr>
              <a:t>Address limitations of the study</a:t>
            </a:r>
          </a:p>
          <a:p>
            <a:pPr marL="255651" lvl="0" indent="-255651">
              <a:spcAft>
                <a:spcPct val="0"/>
              </a:spcAft>
              <a:buSzPts val="2400"/>
              <a:tabLst/>
            </a:pPr>
            <a:r>
              <a:rPr lang="en-US" altLang="en-US" sz="2400" kern="1200" dirty="0">
                <a:solidFill>
                  <a:srgbClr val="000000"/>
                </a:solidFill>
                <a:latin typeface="Arial (Body)"/>
                <a:ea typeface="+mn-ea"/>
                <a:cs typeface="+mn-cs"/>
              </a:rPr>
              <a:t>Make suggestions for future research</a:t>
            </a:r>
          </a:p>
        </p:txBody>
      </p:sp>
    </p:spTree>
    <p:extLst>
      <p:ext uri="{BB962C8B-B14F-4D97-AF65-F5344CB8AC3E}">
        <p14:creationId xmlns:p14="http://schemas.microsoft.com/office/powerpoint/2010/main" val="7755044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oAutofit/>
          </a:bodyPr>
          <a:lstStyle/>
          <a:p>
            <a:pPr lvl="0">
              <a:spcBef>
                <a:spcPct val="0"/>
              </a:spcBef>
              <a:buClrTx/>
            </a:pPr>
            <a:r>
              <a:rPr lang="en-US" altLang="en-US" kern="1200" dirty="0">
                <a:latin typeface="Times New Roman" panose="02020603050405020304" pitchFamily="18" charset="0"/>
                <a:ea typeface="+mj-ea"/>
                <a:cs typeface="Times New Roman" panose="02020603050405020304" pitchFamily="18" charset="0"/>
              </a:rPr>
              <a:t>How Do You Validate the Accuracy of Your Findings?</a:t>
            </a:r>
          </a:p>
        </p:txBody>
      </p:sp>
      <p:sp>
        <p:nvSpPr>
          <p:cNvPr id="3" name="Text Placeholder 2"/>
          <p:cNvSpPr>
            <a:spLocks noGrp="1"/>
          </p:cNvSpPr>
          <p:nvPr>
            <p:ph type="body" idx="1"/>
          </p:nvPr>
        </p:nvSpPr>
        <p:spPr>
          <a:xfrm>
            <a:off x="457200" y="1600200"/>
            <a:ext cx="8229600" cy="3347040"/>
          </a:xfrm>
        </p:spPr>
        <p:txBody>
          <a:bodyPr wrap="square" lIns="91425" tIns="91425" rIns="91425" bIns="91425">
            <a:noAutofit/>
          </a:bodyPr>
          <a:lstStyle/>
          <a:p>
            <a:pPr marL="255651" lvl="0" indent="-255651">
              <a:spcAft>
                <a:spcPct val="0"/>
              </a:spcAft>
              <a:buSzPts val="2400"/>
              <a:tabLst/>
            </a:pPr>
            <a:r>
              <a:rPr lang="en-US" sz="2400" b="1" kern="1200" dirty="0">
                <a:solidFill>
                  <a:srgbClr val="000000"/>
                </a:solidFill>
                <a:latin typeface="Arial (Body)"/>
                <a:ea typeface="+mn-ea"/>
                <a:cs typeface="+mn-cs"/>
              </a:rPr>
              <a:t>Validating findings</a:t>
            </a:r>
            <a:r>
              <a:rPr lang="en-US" sz="2400" kern="1200" dirty="0">
                <a:solidFill>
                  <a:srgbClr val="000000"/>
                </a:solidFill>
                <a:latin typeface="Arial (Body)"/>
                <a:ea typeface="+mn-ea"/>
                <a:cs typeface="+mn-cs"/>
              </a:rPr>
              <a:t>: researcher determines the accuracy or credibility of the findings</a:t>
            </a:r>
            <a:endParaRPr lang="en-US" altLang="en-US" sz="2400" kern="1200" dirty="0">
              <a:solidFill>
                <a:srgbClr val="000000"/>
              </a:solidFill>
              <a:latin typeface="Arial (Body)"/>
              <a:ea typeface="+mn-ea"/>
              <a:cs typeface="+mn-cs"/>
            </a:endParaRPr>
          </a:p>
          <a:p>
            <a:pPr marL="255651" lvl="0" indent="-255651">
              <a:spcAft>
                <a:spcPct val="0"/>
              </a:spcAft>
              <a:buSzPts val="2400"/>
              <a:tabLst/>
            </a:pPr>
            <a:r>
              <a:rPr lang="en-US" altLang="en-US" sz="2400" kern="1200" dirty="0">
                <a:solidFill>
                  <a:srgbClr val="000000"/>
                </a:solidFill>
                <a:latin typeface="Arial (Body)"/>
                <a:ea typeface="+mn-ea"/>
                <a:cs typeface="+mn-cs"/>
              </a:rPr>
              <a:t>Triangulation: Using corroborating evidence</a:t>
            </a:r>
          </a:p>
          <a:p>
            <a:pPr marL="255651" lvl="0" indent="-255651">
              <a:spcAft>
                <a:spcPct val="0"/>
              </a:spcAft>
              <a:buSzPts val="2400"/>
              <a:tabLst/>
            </a:pPr>
            <a:r>
              <a:rPr lang="en-US" altLang="en-US" sz="2400" kern="1200" dirty="0">
                <a:solidFill>
                  <a:srgbClr val="000000"/>
                </a:solidFill>
                <a:latin typeface="Arial (Body)"/>
                <a:ea typeface="+mn-ea"/>
                <a:cs typeface="+mn-cs"/>
              </a:rPr>
              <a:t>Member checking: Asking members to check the accuracy of the account</a:t>
            </a:r>
          </a:p>
          <a:p>
            <a:pPr marL="255651" lvl="0" indent="-255651">
              <a:spcAft>
                <a:spcPct val="0"/>
              </a:spcAft>
              <a:buSzPts val="2400"/>
              <a:tabLst/>
            </a:pPr>
            <a:r>
              <a:rPr lang="en-US" altLang="en-US" sz="2400" kern="1200" dirty="0">
                <a:solidFill>
                  <a:srgbClr val="000000"/>
                </a:solidFill>
                <a:latin typeface="Arial (Body)"/>
                <a:ea typeface="+mn-ea"/>
                <a:cs typeface="+mn-cs"/>
              </a:rPr>
              <a:t>External audit: Hiring the services of an individual outside the study to review the study</a:t>
            </a:r>
          </a:p>
        </p:txBody>
      </p:sp>
    </p:spTree>
    <p:extLst>
      <p:ext uri="{BB962C8B-B14F-4D97-AF65-F5344CB8AC3E}">
        <p14:creationId xmlns:p14="http://schemas.microsoft.com/office/powerpoint/2010/main" val="674216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0"/>
            <a:ext cx="8388220" cy="1045386"/>
          </a:xfrm>
        </p:spPr>
        <p:txBody>
          <a:bodyPr anchor="t"/>
          <a:lstStyle/>
          <a:p>
            <a:pPr>
              <a:defRPr/>
            </a:pPr>
            <a:r>
              <a:rPr lang="en-US" sz="3000" dirty="0"/>
              <a:t>Educational Research: Planning, Conducting, and Evaluating Quantitative and Qualitative Research</a:t>
            </a:r>
            <a:endParaRPr lang="en-US" altLang="en-US" sz="3000" dirty="0">
              <a:solidFill>
                <a:schemeClr val="tx2"/>
              </a:solidFill>
              <a:latin typeface="Times New Roman" panose="02020603050405020304" pitchFamily="18" charset="0"/>
              <a:cs typeface="Times New Roman" panose="02020603050405020304" pitchFamily="18" charset="0"/>
            </a:endParaRPr>
          </a:p>
        </p:txBody>
      </p:sp>
      <p:sp>
        <p:nvSpPr>
          <p:cNvPr id="3" name="Text Placeholder 2"/>
          <p:cNvSpPr>
            <a:spLocks noGrp="1"/>
          </p:cNvSpPr>
          <p:nvPr>
            <p:ph type="body" idx="1"/>
          </p:nvPr>
        </p:nvSpPr>
        <p:spPr>
          <a:xfrm>
            <a:off x="457200" y="1350134"/>
            <a:ext cx="8229600" cy="389592"/>
          </a:xfrm>
        </p:spPr>
        <p:txBody>
          <a:bodyPr/>
          <a:lstStyle/>
          <a:p>
            <a:r>
              <a:rPr lang="en-US" dirty="0">
                <a:latin typeface="+mn-lt"/>
              </a:rPr>
              <a:t>Sixth Edition</a:t>
            </a:r>
          </a:p>
        </p:txBody>
      </p:sp>
      <p:sp>
        <p:nvSpPr>
          <p:cNvPr id="4" name="Text Placeholder 3"/>
          <p:cNvSpPr>
            <a:spLocks noGrp="1"/>
          </p:cNvSpPr>
          <p:nvPr>
            <p:ph type="body" idx="2"/>
          </p:nvPr>
        </p:nvSpPr>
        <p:spPr>
          <a:xfrm>
            <a:off x="4773168" y="1923051"/>
            <a:ext cx="3913631" cy="1102032"/>
          </a:xfrm>
        </p:spPr>
        <p:txBody>
          <a:bodyPr/>
          <a:lstStyle/>
          <a:p>
            <a:pPr lvl="0" algn="ctr"/>
            <a:r>
              <a:rPr lang="en-US" b="1" dirty="0">
                <a:latin typeface="+mn-lt"/>
              </a:rPr>
              <a:t>Chapter 9</a:t>
            </a:r>
          </a:p>
        </p:txBody>
      </p:sp>
      <p:sp>
        <p:nvSpPr>
          <p:cNvPr id="5" name="Text Placeholder 4"/>
          <p:cNvSpPr>
            <a:spLocks noGrp="1"/>
          </p:cNvSpPr>
          <p:nvPr>
            <p:ph type="body" idx="3"/>
          </p:nvPr>
        </p:nvSpPr>
        <p:spPr>
          <a:xfrm>
            <a:off x="4773168" y="3114461"/>
            <a:ext cx="3913631" cy="1158959"/>
          </a:xfrm>
        </p:spPr>
        <p:txBody>
          <a:bodyPr/>
          <a:lstStyle/>
          <a:p>
            <a:pPr algn="ctr"/>
            <a:r>
              <a:rPr lang="en-US" altLang="en-US" dirty="0">
                <a:latin typeface="+mn-lt"/>
              </a:rPr>
              <a:t>Reporting and Evaluating Research</a:t>
            </a:r>
          </a:p>
        </p:txBody>
      </p:sp>
      <p:pic>
        <p:nvPicPr>
          <p:cNvPr id="8" name="Picture 7" descr="Front Cover: Educational Research: Planning, Conducting, and Evaluating Quantitative and Qualitative Research Sixth Edition by Creswell and Guetterma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1235" y="1933284"/>
            <a:ext cx="3471558" cy="4339449"/>
          </a:xfrm>
          <a:prstGeom prst="rect">
            <a:avLst/>
          </a:prstGeom>
          <a:ln w="9525">
            <a:solidFill>
              <a:schemeClr val="tx1"/>
            </a:solidFill>
          </a:ln>
        </p:spPr>
      </p:pic>
      <p:sp>
        <p:nvSpPr>
          <p:cNvPr id="6" name="Text Placeholder 5"/>
          <p:cNvSpPr>
            <a:spLocks noGrp="1"/>
          </p:cNvSpPr>
          <p:nvPr>
            <p:ph type="body" idx="13"/>
          </p:nvPr>
        </p:nvSpPr>
        <p:spPr>
          <a:xfrm>
            <a:off x="2729551" y="6497383"/>
            <a:ext cx="6036720" cy="171990"/>
          </a:xfrm>
        </p:spPr>
        <p:txBody>
          <a:bodyPr anchor="ctr"/>
          <a:lstStyle/>
          <a:p>
            <a:pPr algn="r"/>
            <a:r>
              <a:rPr lang="en-US" altLang="en-US" sz="1200" dirty="0">
                <a:solidFill>
                  <a:schemeClr val="tx1"/>
                </a:solidFill>
                <a:latin typeface="Verdana"/>
                <a:ea typeface="Verdana" panose="020B0604030504040204" pitchFamily="34" charset="0"/>
                <a:cs typeface="Verdana" panose="020B0604030504040204" pitchFamily="34" charset="0"/>
              </a:rPr>
              <a:t>Copyright © 2019, 2015, 2012 Pearson Education, Inc. All Rights Reserved</a:t>
            </a:r>
          </a:p>
        </p:txBody>
      </p:sp>
    </p:spTree>
    <p:extLst>
      <p:ext uri="{BB962C8B-B14F-4D97-AF65-F5344CB8AC3E}">
        <p14:creationId xmlns:p14="http://schemas.microsoft.com/office/powerpoint/2010/main" val="34580133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oAutofit/>
          </a:bodyPr>
          <a:lstStyle/>
          <a:p>
            <a:pPr lvl="0">
              <a:spcBef>
                <a:spcPct val="0"/>
              </a:spcBef>
              <a:buClrTx/>
            </a:pPr>
            <a:r>
              <a:rPr lang="en-US" altLang="en-US" sz="3200" kern="1200" dirty="0">
                <a:latin typeface="Times New Roman" panose="02020603050405020304" pitchFamily="18" charset="0"/>
                <a:ea typeface="+mj-ea"/>
                <a:cs typeface="Times New Roman" panose="02020603050405020304" pitchFamily="18" charset="0"/>
              </a:rPr>
              <a:t>What is a Research Report, and What Are Its Types? </a:t>
            </a:r>
            <a:r>
              <a:rPr lang="en-US" altLang="en-US" sz="2000" b="0" kern="1200" dirty="0">
                <a:latin typeface="Times New Roman" panose="02020603050405020304" pitchFamily="18" charset="0"/>
                <a:ea typeface="+mj-ea"/>
                <a:cs typeface="Times New Roman" panose="02020603050405020304" pitchFamily="18" charset="0"/>
              </a:rPr>
              <a:t>(1 of 11)</a:t>
            </a:r>
          </a:p>
        </p:txBody>
      </p:sp>
      <p:sp>
        <p:nvSpPr>
          <p:cNvPr id="3" name="Text Placeholder 2"/>
          <p:cNvSpPr>
            <a:spLocks noGrp="1"/>
          </p:cNvSpPr>
          <p:nvPr>
            <p:ph type="body" idx="1"/>
          </p:nvPr>
        </p:nvSpPr>
        <p:spPr/>
        <p:txBody>
          <a:bodyPr wrap="square" lIns="91425" tIns="91425" rIns="91425" bIns="91425">
            <a:noAutofit/>
          </a:bodyPr>
          <a:lstStyle/>
          <a:p>
            <a:pPr marL="0" lvl="0" indent="0">
              <a:buSzPts val="2400"/>
              <a:buNone/>
              <a:tabLst/>
            </a:pPr>
            <a:r>
              <a:rPr lang="en-US" altLang="en-US" sz="2400" kern="1200" dirty="0">
                <a:solidFill>
                  <a:srgbClr val="000000"/>
                </a:solidFill>
                <a:latin typeface="Arial (Body)"/>
                <a:ea typeface="+mn-ea"/>
                <a:cs typeface="+mn-cs"/>
              </a:rPr>
              <a:t>A </a:t>
            </a:r>
            <a:r>
              <a:rPr lang="en-US" altLang="en-US" sz="2400" b="1" kern="1200" dirty="0">
                <a:solidFill>
                  <a:srgbClr val="000000"/>
                </a:solidFill>
                <a:latin typeface="Arial (Body)"/>
                <a:ea typeface="+mn-ea"/>
                <a:cs typeface="+mn-cs"/>
              </a:rPr>
              <a:t>research report </a:t>
            </a:r>
            <a:r>
              <a:rPr lang="en-US" altLang="en-US" sz="2400" kern="1200" dirty="0">
                <a:solidFill>
                  <a:srgbClr val="000000"/>
                </a:solidFill>
                <a:latin typeface="Arial (Body)"/>
                <a:ea typeface="+mn-ea"/>
                <a:cs typeface="+mn-cs"/>
              </a:rPr>
              <a:t>is a completed study that reports an investigation or exploration of a problem, identifies questions to be addressed, and includes data collected, analyzed, and interpreted by the researcher.</a:t>
            </a:r>
          </a:p>
        </p:txBody>
      </p:sp>
    </p:spTree>
    <p:extLst>
      <p:ext uri="{BB962C8B-B14F-4D97-AF65-F5344CB8AC3E}">
        <p14:creationId xmlns:p14="http://schemas.microsoft.com/office/powerpoint/2010/main" val="15592941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oAutofit/>
          </a:bodyPr>
          <a:lstStyle/>
          <a:p>
            <a:pPr lvl="0">
              <a:spcBef>
                <a:spcPct val="0"/>
              </a:spcBef>
              <a:buClrTx/>
            </a:pPr>
            <a:r>
              <a:rPr lang="en-US" altLang="en-US" sz="3200" kern="1200" dirty="0">
                <a:latin typeface="Times New Roman" panose="02020603050405020304" pitchFamily="18" charset="0"/>
                <a:ea typeface="+mj-ea"/>
                <a:cs typeface="Times New Roman" panose="02020603050405020304" pitchFamily="18" charset="0"/>
              </a:rPr>
              <a:t>What is a Research Report, and What Are Its Types? </a:t>
            </a:r>
            <a:r>
              <a:rPr lang="en-US" altLang="en-US" sz="2000" b="0" kern="1200" dirty="0">
                <a:latin typeface="Times New Roman" panose="02020603050405020304" pitchFamily="18" charset="0"/>
                <a:ea typeface="+mj-ea"/>
                <a:cs typeface="Times New Roman" panose="02020603050405020304" pitchFamily="18" charset="0"/>
              </a:rPr>
              <a:t>(3 of 11)</a:t>
            </a:r>
          </a:p>
        </p:txBody>
      </p:sp>
      <p:sp>
        <p:nvSpPr>
          <p:cNvPr id="3" name="Text Placeholder 2"/>
          <p:cNvSpPr>
            <a:spLocks noGrp="1"/>
          </p:cNvSpPr>
          <p:nvPr>
            <p:ph type="body" idx="1"/>
          </p:nvPr>
        </p:nvSpPr>
        <p:spPr>
          <a:xfrm>
            <a:off x="457200" y="1600200"/>
            <a:ext cx="8229600" cy="4293453"/>
          </a:xfrm>
        </p:spPr>
        <p:txBody>
          <a:bodyPr wrap="square" lIns="91425" tIns="91425" rIns="91425" bIns="91425">
            <a:noAutofit/>
          </a:bodyPr>
          <a:lstStyle/>
          <a:p>
            <a:pPr marL="255651" lvl="0" indent="-255651">
              <a:buSzPts val="2400"/>
              <a:buNone/>
              <a:tabLst/>
            </a:pPr>
            <a:r>
              <a:rPr lang="en-US" sz="2400" b="1" kern="1200" dirty="0">
                <a:solidFill>
                  <a:srgbClr val="000000"/>
                </a:solidFill>
                <a:latin typeface="Arial (Body)"/>
                <a:ea typeface="+mn-ea"/>
                <a:cs typeface="+mn-cs"/>
              </a:rPr>
              <a:t>What Are the Types of Research Reports?</a:t>
            </a:r>
            <a:endParaRPr lang="en-US" altLang="en-US" sz="2400" b="1" kern="1200" dirty="0">
              <a:solidFill>
                <a:srgbClr val="000000"/>
              </a:solidFill>
              <a:latin typeface="Arial (Body)"/>
              <a:ea typeface="+mn-ea"/>
              <a:cs typeface="+mn-cs"/>
            </a:endParaRPr>
          </a:p>
          <a:p>
            <a:pPr marL="256032" lvl="0" indent="-256032">
              <a:spcAft>
                <a:spcPct val="0"/>
              </a:spcAft>
              <a:buSzPts val="2400"/>
              <a:tabLst/>
            </a:pPr>
            <a:r>
              <a:rPr lang="en-US" altLang="en-US" sz="2400" kern="1200" dirty="0">
                <a:solidFill>
                  <a:srgbClr val="000000"/>
                </a:solidFill>
                <a:latin typeface="Arial (Body)"/>
                <a:ea typeface="+mn-ea"/>
                <a:cs typeface="+mn-cs"/>
              </a:rPr>
              <a:t>Dissertations and theses</a:t>
            </a:r>
          </a:p>
          <a:p>
            <a:pPr marL="256032" lvl="0" indent="-256032">
              <a:spcAft>
                <a:spcPct val="0"/>
              </a:spcAft>
              <a:buSzPts val="2400"/>
              <a:tabLst/>
            </a:pPr>
            <a:r>
              <a:rPr lang="en-US" altLang="en-US" sz="2400" kern="1200" dirty="0">
                <a:solidFill>
                  <a:srgbClr val="000000"/>
                </a:solidFill>
                <a:latin typeface="Arial (Body)"/>
                <a:ea typeface="+mn-ea"/>
                <a:cs typeface="+mn-cs"/>
              </a:rPr>
              <a:t>Dissertation and thesis proposals</a:t>
            </a:r>
          </a:p>
          <a:p>
            <a:pPr marL="256032" lvl="0" indent="-256032">
              <a:spcAft>
                <a:spcPct val="0"/>
              </a:spcAft>
              <a:buSzPts val="2400"/>
              <a:tabLst/>
            </a:pPr>
            <a:r>
              <a:rPr lang="en-US" altLang="en-US" sz="2400" kern="1200" dirty="0">
                <a:solidFill>
                  <a:srgbClr val="000000"/>
                </a:solidFill>
                <a:latin typeface="Arial (Body)"/>
                <a:ea typeface="+mn-ea"/>
                <a:cs typeface="+mn-cs"/>
              </a:rPr>
              <a:t>Journal articles</a:t>
            </a:r>
          </a:p>
          <a:p>
            <a:pPr marL="256032" lvl="0" indent="-256032">
              <a:spcAft>
                <a:spcPct val="0"/>
              </a:spcAft>
              <a:buSzPts val="2400"/>
              <a:tabLst/>
            </a:pPr>
            <a:r>
              <a:rPr lang="en-US" altLang="en-US" sz="2400" kern="1200" dirty="0">
                <a:solidFill>
                  <a:srgbClr val="000000"/>
                </a:solidFill>
                <a:latin typeface="Arial (Body)"/>
                <a:ea typeface="+mn-ea"/>
                <a:cs typeface="+mn-cs"/>
              </a:rPr>
              <a:t>Conference papers</a:t>
            </a:r>
          </a:p>
          <a:p>
            <a:pPr marL="256032" lvl="0" indent="-256032">
              <a:spcAft>
                <a:spcPct val="0"/>
              </a:spcAft>
              <a:buSzPts val="2400"/>
              <a:tabLst/>
            </a:pPr>
            <a:r>
              <a:rPr lang="en-US" altLang="en-US" sz="2400" kern="1200" dirty="0">
                <a:solidFill>
                  <a:srgbClr val="000000"/>
                </a:solidFill>
                <a:latin typeface="Arial (Body)"/>
                <a:ea typeface="+mn-ea"/>
                <a:cs typeface="+mn-cs"/>
              </a:rPr>
              <a:t>Conference proposals</a:t>
            </a:r>
          </a:p>
          <a:p>
            <a:pPr marL="256032" lvl="0" indent="-256032">
              <a:spcAft>
                <a:spcPct val="0"/>
              </a:spcAft>
              <a:buSzPts val="2400"/>
              <a:tabLst/>
            </a:pPr>
            <a:r>
              <a:rPr lang="en-US" altLang="en-US" sz="2400" kern="1200" dirty="0">
                <a:solidFill>
                  <a:srgbClr val="000000"/>
                </a:solidFill>
                <a:latin typeface="Arial (Body)"/>
                <a:ea typeface="+mn-ea"/>
                <a:cs typeface="+mn-cs"/>
              </a:rPr>
              <a:t>Reports for policy makers or school leaders and personnel</a:t>
            </a:r>
          </a:p>
        </p:txBody>
      </p:sp>
    </p:spTree>
    <p:extLst>
      <p:ext uri="{BB962C8B-B14F-4D97-AF65-F5344CB8AC3E}">
        <p14:creationId xmlns:p14="http://schemas.microsoft.com/office/powerpoint/2010/main" val="3452138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1"/>
            <a:ext cx="7688424" cy="1097279"/>
          </a:xfrm>
        </p:spPr>
        <p:txBody>
          <a:bodyPr tIns="91425">
            <a:noAutofit/>
          </a:bodyPr>
          <a:lstStyle/>
          <a:p>
            <a:pPr lvl="0">
              <a:spcBef>
                <a:spcPct val="0"/>
              </a:spcBef>
              <a:buClrTx/>
            </a:pPr>
            <a:r>
              <a:rPr lang="en-US" altLang="en-US" kern="1200" dirty="0">
                <a:latin typeface="Times New Roman" panose="02020603050405020304" pitchFamily="18" charset="0"/>
                <a:ea typeface="+mj-ea"/>
                <a:cs typeface="Times New Roman" panose="02020603050405020304" pitchFamily="18" charset="0"/>
              </a:rPr>
              <a:t>How Should You Structure Your Report? </a:t>
            </a:r>
            <a:r>
              <a:rPr lang="en-US" altLang="en-US" sz="2000" b="0" kern="1200" dirty="0">
                <a:latin typeface="Times New Roman" panose="02020603050405020304" pitchFamily="18" charset="0"/>
                <a:ea typeface="+mj-ea"/>
                <a:cs typeface="Times New Roman" panose="02020603050405020304" pitchFamily="18" charset="0"/>
              </a:rPr>
              <a:t>(1 of 4)</a:t>
            </a:r>
          </a:p>
        </p:txBody>
      </p:sp>
      <p:sp>
        <p:nvSpPr>
          <p:cNvPr id="3" name="Text Placeholder 2"/>
          <p:cNvSpPr>
            <a:spLocks noGrp="1"/>
          </p:cNvSpPr>
          <p:nvPr>
            <p:ph type="body" idx="1"/>
          </p:nvPr>
        </p:nvSpPr>
        <p:spPr>
          <a:xfrm>
            <a:off x="457200" y="1600200"/>
            <a:ext cx="8229600" cy="3639428"/>
          </a:xfrm>
        </p:spPr>
        <p:txBody>
          <a:bodyPr wrap="square" lIns="91425" tIns="91425" rIns="91425" bIns="91425">
            <a:noAutofit/>
          </a:bodyPr>
          <a:lstStyle/>
          <a:p>
            <a:pPr marL="255651" lvl="0" indent="-255651">
              <a:buSzPts val="2400"/>
              <a:buNone/>
              <a:tabLst/>
            </a:pPr>
            <a:r>
              <a:rPr lang="en-US" sz="2400" b="1" kern="1200" dirty="0">
                <a:solidFill>
                  <a:srgbClr val="000000"/>
                </a:solidFill>
                <a:latin typeface="Arial (Body)"/>
                <a:ea typeface="+mn-ea"/>
                <a:cs typeface="+mn-cs"/>
              </a:rPr>
              <a:t>Look at the Physical Structure of Research Reports</a:t>
            </a:r>
            <a:endParaRPr lang="en-US" altLang="en-US" sz="2400" b="1" kern="1200" dirty="0">
              <a:solidFill>
                <a:srgbClr val="000000"/>
              </a:solidFill>
              <a:latin typeface="Arial (Body)"/>
              <a:ea typeface="+mn-ea"/>
              <a:cs typeface="+mn-cs"/>
            </a:endParaRPr>
          </a:p>
          <a:p>
            <a:pPr marL="256032" lvl="0" indent="-256032">
              <a:spcAft>
                <a:spcPct val="0"/>
              </a:spcAft>
              <a:buSzPts val="2400"/>
              <a:tabLst/>
            </a:pPr>
            <a:r>
              <a:rPr lang="en-US" altLang="en-US" sz="2400" kern="1200" dirty="0">
                <a:solidFill>
                  <a:srgbClr val="000000"/>
                </a:solidFill>
                <a:latin typeface="Arial (Body)"/>
                <a:ea typeface="+mn-ea"/>
                <a:cs typeface="+mn-cs"/>
              </a:rPr>
              <a:t>Examine:</a:t>
            </a:r>
          </a:p>
          <a:p>
            <a:pPr marL="741553" lvl="1" indent="-284353">
              <a:spcAft>
                <a:spcPct val="0"/>
              </a:spcAft>
              <a:buSzPts val="2400"/>
            </a:pPr>
            <a:r>
              <a:rPr lang="en-US" altLang="en-US" sz="2400" kern="1200" dirty="0">
                <a:solidFill>
                  <a:srgbClr val="000000"/>
                </a:solidFill>
                <a:latin typeface="Arial (Body)"/>
                <a:ea typeface="+mn-ea"/>
                <a:cs typeface="+mn-cs"/>
              </a:rPr>
              <a:t>The levels of heading in a study</a:t>
            </a:r>
          </a:p>
          <a:p>
            <a:pPr marL="741553" lvl="1" indent="-284353">
              <a:spcAft>
                <a:spcPct val="0"/>
              </a:spcAft>
              <a:buSzPts val="2400"/>
            </a:pPr>
            <a:r>
              <a:rPr lang="en-US" altLang="en-US" sz="2400" kern="1200" dirty="0">
                <a:solidFill>
                  <a:srgbClr val="000000"/>
                </a:solidFill>
                <a:latin typeface="Arial (Body)"/>
                <a:ea typeface="+mn-ea"/>
                <a:cs typeface="+mn-cs"/>
              </a:rPr>
              <a:t>The six steps in the research process</a:t>
            </a:r>
          </a:p>
          <a:p>
            <a:pPr marL="741553" lvl="1" indent="-284353">
              <a:spcAft>
                <a:spcPct val="0"/>
              </a:spcAft>
              <a:buSzPts val="2400"/>
            </a:pPr>
            <a:r>
              <a:rPr lang="en-US" altLang="en-US" sz="2400" kern="1200" dirty="0">
                <a:solidFill>
                  <a:srgbClr val="000000"/>
                </a:solidFill>
                <a:latin typeface="Arial (Body)"/>
                <a:ea typeface="+mn-ea"/>
                <a:cs typeface="+mn-cs"/>
              </a:rPr>
              <a:t>The research questions or hypotheses and the answers</a:t>
            </a:r>
          </a:p>
          <a:p>
            <a:pPr marL="741553" lvl="1" indent="-284353">
              <a:spcAft>
                <a:spcPct val="0"/>
              </a:spcAft>
              <a:buSzPts val="2400"/>
            </a:pPr>
            <a:r>
              <a:rPr lang="en-US" altLang="en-US" sz="2400" kern="1200" dirty="0">
                <a:solidFill>
                  <a:srgbClr val="000000"/>
                </a:solidFill>
                <a:latin typeface="Arial (Body)"/>
                <a:ea typeface="+mn-ea"/>
                <a:cs typeface="+mn-cs"/>
              </a:rPr>
              <a:t>The structures or different types of reports, qualitative and quantitative</a:t>
            </a:r>
          </a:p>
        </p:txBody>
      </p:sp>
    </p:spTree>
    <p:extLst>
      <p:ext uri="{BB962C8B-B14F-4D97-AF65-F5344CB8AC3E}">
        <p14:creationId xmlns:p14="http://schemas.microsoft.com/office/powerpoint/2010/main" val="23171914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1"/>
            <a:ext cx="7361853" cy="1097279"/>
          </a:xfrm>
        </p:spPr>
        <p:txBody>
          <a:bodyPr tIns="91425">
            <a:noAutofit/>
          </a:bodyPr>
          <a:lstStyle/>
          <a:p>
            <a:pPr lvl="0">
              <a:spcBef>
                <a:spcPct val="0"/>
              </a:spcBef>
              <a:buClrTx/>
            </a:pPr>
            <a:r>
              <a:rPr lang="en-US" altLang="en-US" kern="1200" dirty="0">
                <a:latin typeface="Times New Roman" panose="02020603050405020304" pitchFamily="18" charset="0"/>
                <a:ea typeface="+mj-ea"/>
                <a:cs typeface="Times New Roman" panose="02020603050405020304" pitchFamily="18" charset="0"/>
              </a:rPr>
              <a:t>How Should You Structure Your Report? </a:t>
            </a:r>
            <a:r>
              <a:rPr lang="en-US" altLang="en-US" sz="2000" b="0" kern="1200" dirty="0">
                <a:latin typeface="Times New Roman" panose="02020603050405020304" pitchFamily="18" charset="0"/>
                <a:ea typeface="+mj-ea"/>
                <a:cs typeface="Times New Roman" panose="02020603050405020304" pitchFamily="18" charset="0"/>
              </a:rPr>
              <a:t>(2 of 4)</a:t>
            </a:r>
            <a:endParaRPr lang="en-US" sz="2000" b="0" kern="1200" dirty="0">
              <a:latin typeface="Times New Roman" panose="02020603050405020304" pitchFamily="18" charset="0"/>
              <a:ea typeface="+mj-ea"/>
              <a:cs typeface="Times New Roman" panose="02020603050405020304" pitchFamily="18" charset="0"/>
            </a:endParaRPr>
          </a:p>
        </p:txBody>
      </p:sp>
      <p:sp>
        <p:nvSpPr>
          <p:cNvPr id="3" name="Content Placeholder 2"/>
          <p:cNvSpPr>
            <a:spLocks noGrp="1"/>
          </p:cNvSpPr>
          <p:nvPr>
            <p:ph idx="1"/>
          </p:nvPr>
        </p:nvSpPr>
        <p:spPr>
          <a:xfrm>
            <a:off x="457200" y="1426030"/>
            <a:ext cx="8229600" cy="553968"/>
          </a:xfrm>
        </p:spPr>
        <p:txBody>
          <a:bodyPr wrap="square" lIns="91425" tIns="91425" rIns="91425" bIns="91425">
            <a:noAutofit/>
          </a:bodyPr>
          <a:lstStyle/>
          <a:p>
            <a:pPr marL="0" lvl="0" indent="0">
              <a:spcBef>
                <a:spcPts val="0"/>
              </a:spcBef>
              <a:buSzPts val="2400"/>
              <a:buNone/>
            </a:pPr>
            <a:r>
              <a:rPr lang="en-US" sz="2200" b="1" kern="1200" dirty="0">
                <a:solidFill>
                  <a:srgbClr val="000000"/>
                </a:solidFill>
                <a:latin typeface="Arial (Body)"/>
                <a:ea typeface="+mn-ea"/>
                <a:cs typeface="+mn-cs"/>
              </a:rPr>
              <a:t>Design an Appropriate Quantitative Structure</a:t>
            </a:r>
          </a:p>
        </p:txBody>
      </p:sp>
      <p:sp>
        <p:nvSpPr>
          <p:cNvPr id="4" name="Content Placeholder 3"/>
          <p:cNvSpPr>
            <a:spLocks noGrp="1"/>
          </p:cNvSpPr>
          <p:nvPr>
            <p:ph idx="13"/>
          </p:nvPr>
        </p:nvSpPr>
        <p:spPr>
          <a:xfrm>
            <a:off x="457200" y="2017713"/>
            <a:ext cx="3962400" cy="3924121"/>
          </a:xfrm>
        </p:spPr>
        <p:txBody>
          <a:bodyPr wrap="square" lIns="91425" tIns="91425" rIns="91425" bIns="91425">
            <a:noAutofit/>
          </a:bodyPr>
          <a:lstStyle/>
          <a:p>
            <a:pPr marL="0" lvl="0" indent="0">
              <a:buSzPts val="2400"/>
              <a:buNone/>
            </a:pPr>
            <a:r>
              <a:rPr lang="en-US" altLang="en-US" sz="2200" b="1" kern="1200" dirty="0">
                <a:solidFill>
                  <a:srgbClr val="000000"/>
                </a:solidFill>
                <a:latin typeface="Arial (Body)"/>
                <a:ea typeface="+mn-ea"/>
                <a:cs typeface="+mn-cs"/>
              </a:rPr>
              <a:t>Front Matter</a:t>
            </a:r>
          </a:p>
          <a:p>
            <a:pPr marL="0" lvl="0" indent="0">
              <a:buSzPts val="2400"/>
              <a:buNone/>
            </a:pPr>
            <a:r>
              <a:rPr lang="en-US" altLang="en-US" sz="2200" kern="1200" dirty="0">
                <a:solidFill>
                  <a:srgbClr val="000000"/>
                </a:solidFill>
                <a:latin typeface="Arial (Body)"/>
                <a:ea typeface="+mn-ea"/>
                <a:cs typeface="+mn-cs"/>
              </a:rPr>
              <a:t>Title page</a:t>
            </a:r>
          </a:p>
          <a:p>
            <a:pPr marL="0" lvl="0" indent="0">
              <a:buSzPts val="2400"/>
              <a:buNone/>
            </a:pPr>
            <a:r>
              <a:rPr lang="en-US" altLang="en-US" sz="2200" kern="1200" dirty="0">
                <a:solidFill>
                  <a:srgbClr val="000000"/>
                </a:solidFill>
                <a:latin typeface="Arial (Body)"/>
                <a:ea typeface="+mn-ea"/>
                <a:cs typeface="+mn-cs"/>
              </a:rPr>
              <a:t>Abstract</a:t>
            </a:r>
          </a:p>
          <a:p>
            <a:pPr marL="0" lvl="0" indent="0">
              <a:buSzPts val="2400"/>
              <a:buNone/>
            </a:pPr>
            <a:r>
              <a:rPr lang="en-US" altLang="en-US" sz="2200" b="1" kern="1200" dirty="0">
                <a:solidFill>
                  <a:srgbClr val="000000"/>
                </a:solidFill>
                <a:latin typeface="Arial (Body)"/>
                <a:ea typeface="+mn-ea"/>
                <a:cs typeface="+mn-cs"/>
              </a:rPr>
              <a:t>Body of the Paper</a:t>
            </a:r>
          </a:p>
          <a:p>
            <a:pPr marL="0" lvl="0" indent="0">
              <a:buSzPts val="2400"/>
              <a:buNone/>
            </a:pPr>
            <a:r>
              <a:rPr lang="en-US" altLang="en-US" sz="2200" kern="1200" dirty="0">
                <a:solidFill>
                  <a:srgbClr val="000000"/>
                </a:solidFill>
                <a:latin typeface="Arial (Body)"/>
                <a:ea typeface="+mn-ea"/>
                <a:cs typeface="+mn-cs"/>
              </a:rPr>
              <a:t>Introduction</a:t>
            </a:r>
          </a:p>
          <a:p>
            <a:pPr marL="0" lvl="0" indent="0">
              <a:buSzPts val="2400"/>
              <a:buNone/>
            </a:pPr>
            <a:r>
              <a:rPr lang="en-US" altLang="en-US" sz="2200" kern="1200" dirty="0">
                <a:solidFill>
                  <a:srgbClr val="000000"/>
                </a:solidFill>
                <a:latin typeface="Arial (Body)"/>
                <a:ea typeface="+mn-ea"/>
                <a:cs typeface="+mn-cs"/>
              </a:rPr>
              <a:t>Review of the literature</a:t>
            </a:r>
          </a:p>
          <a:p>
            <a:pPr marL="0" lvl="0" indent="0">
              <a:buSzPts val="2400"/>
              <a:buNone/>
            </a:pPr>
            <a:r>
              <a:rPr lang="en-US" altLang="en-US" sz="2200" kern="1200" dirty="0">
                <a:solidFill>
                  <a:srgbClr val="000000"/>
                </a:solidFill>
                <a:latin typeface="Arial (Body)"/>
                <a:ea typeface="+mn-ea"/>
                <a:cs typeface="+mn-cs"/>
              </a:rPr>
              <a:t>Methods</a:t>
            </a:r>
            <a:endParaRPr lang="en-US" sz="2200" kern="1200" dirty="0">
              <a:solidFill>
                <a:srgbClr val="000000"/>
              </a:solidFill>
              <a:latin typeface="Arial (Body)"/>
              <a:ea typeface="+mn-ea"/>
              <a:cs typeface="+mn-cs"/>
            </a:endParaRPr>
          </a:p>
        </p:txBody>
      </p:sp>
      <p:sp>
        <p:nvSpPr>
          <p:cNvPr id="5" name="Content Placeholder 4"/>
          <p:cNvSpPr>
            <a:spLocks noGrp="1"/>
          </p:cNvSpPr>
          <p:nvPr>
            <p:ph idx="14"/>
          </p:nvPr>
        </p:nvSpPr>
        <p:spPr>
          <a:xfrm>
            <a:off x="4724400" y="2017713"/>
            <a:ext cx="3962400" cy="2800736"/>
          </a:xfrm>
        </p:spPr>
        <p:txBody>
          <a:bodyPr wrap="square" lIns="91425" tIns="91425" rIns="91425" bIns="91425">
            <a:noAutofit/>
          </a:bodyPr>
          <a:lstStyle/>
          <a:p>
            <a:pPr marL="0" lvl="0" indent="0">
              <a:buSzPts val="2400"/>
              <a:buNone/>
            </a:pPr>
            <a:r>
              <a:rPr lang="en-US" altLang="en-US" sz="2200" kern="1200" dirty="0">
                <a:solidFill>
                  <a:srgbClr val="000000"/>
                </a:solidFill>
                <a:latin typeface="Arial (Body)"/>
                <a:ea typeface="+mn-ea"/>
                <a:cs typeface="+mn-cs"/>
              </a:rPr>
              <a:t>Results</a:t>
            </a:r>
          </a:p>
          <a:p>
            <a:pPr marL="0" lvl="0" indent="0">
              <a:buSzPts val="2400"/>
              <a:buNone/>
            </a:pPr>
            <a:r>
              <a:rPr lang="en-US" altLang="en-US" sz="2200" kern="1200" dirty="0">
                <a:solidFill>
                  <a:srgbClr val="000000"/>
                </a:solidFill>
                <a:latin typeface="Arial (Body)"/>
                <a:ea typeface="+mn-ea"/>
                <a:cs typeface="+mn-cs"/>
              </a:rPr>
              <a:t>Discussion</a:t>
            </a:r>
          </a:p>
          <a:p>
            <a:pPr marL="0" lvl="0" indent="0">
              <a:buSzPts val="2400"/>
              <a:buNone/>
            </a:pPr>
            <a:r>
              <a:rPr lang="en-US" altLang="en-US" sz="2200" b="1" kern="1200" dirty="0">
                <a:solidFill>
                  <a:srgbClr val="000000"/>
                </a:solidFill>
                <a:latin typeface="Arial (Body)"/>
                <a:ea typeface="+mn-ea"/>
                <a:cs typeface="+mn-cs"/>
              </a:rPr>
              <a:t>Back Matter</a:t>
            </a:r>
          </a:p>
          <a:p>
            <a:pPr marL="0" lvl="0" indent="0">
              <a:buSzPts val="2400"/>
              <a:buNone/>
            </a:pPr>
            <a:r>
              <a:rPr lang="en-US" altLang="en-US" sz="2200" kern="1200" dirty="0">
                <a:solidFill>
                  <a:srgbClr val="000000"/>
                </a:solidFill>
                <a:latin typeface="Arial (Body)"/>
                <a:ea typeface="+mn-ea"/>
                <a:cs typeface="+mn-cs"/>
              </a:rPr>
              <a:t>References</a:t>
            </a:r>
          </a:p>
          <a:p>
            <a:pPr marL="0" lvl="0" indent="0">
              <a:buSzPts val="2400"/>
              <a:buNone/>
            </a:pPr>
            <a:r>
              <a:rPr lang="en-US" altLang="en-US" sz="2200" kern="1200" dirty="0">
                <a:solidFill>
                  <a:srgbClr val="000000"/>
                </a:solidFill>
                <a:latin typeface="Arial (Body)"/>
                <a:ea typeface="+mn-ea"/>
                <a:cs typeface="+mn-cs"/>
              </a:rPr>
              <a:t>Appendices</a:t>
            </a:r>
            <a:endParaRPr lang="en-US" sz="2200" kern="1200" dirty="0">
              <a:solidFill>
                <a:srgbClr val="000000"/>
              </a:solidFill>
              <a:latin typeface="Arial (Body)"/>
              <a:ea typeface="+mn-ea"/>
              <a:cs typeface="+mn-cs"/>
            </a:endParaRPr>
          </a:p>
        </p:txBody>
      </p:sp>
    </p:spTree>
    <p:extLst>
      <p:ext uri="{BB962C8B-B14F-4D97-AF65-F5344CB8AC3E}">
        <p14:creationId xmlns:p14="http://schemas.microsoft.com/office/powerpoint/2010/main" val="18540491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1"/>
            <a:ext cx="7165910" cy="1097279"/>
          </a:xfrm>
        </p:spPr>
        <p:txBody>
          <a:bodyPr tIns="91425">
            <a:noAutofit/>
          </a:bodyPr>
          <a:lstStyle/>
          <a:p>
            <a:pPr lvl="0">
              <a:spcBef>
                <a:spcPct val="0"/>
              </a:spcBef>
              <a:buClrTx/>
            </a:pPr>
            <a:r>
              <a:rPr lang="en-US" altLang="en-US" kern="1200" dirty="0">
                <a:latin typeface="Times New Roman" panose="02020603050405020304" pitchFamily="18" charset="0"/>
                <a:ea typeface="+mj-ea"/>
                <a:cs typeface="Times New Roman" panose="02020603050405020304" pitchFamily="18" charset="0"/>
              </a:rPr>
              <a:t>How Should You Structure Your Report? </a:t>
            </a:r>
            <a:r>
              <a:rPr lang="en-US" altLang="en-US" sz="2000" b="0" kern="1200" dirty="0">
                <a:latin typeface="Times New Roman" panose="02020603050405020304" pitchFamily="18" charset="0"/>
                <a:ea typeface="+mj-ea"/>
                <a:cs typeface="Times New Roman" panose="02020603050405020304" pitchFamily="18" charset="0"/>
              </a:rPr>
              <a:t>(3 of 4)</a:t>
            </a:r>
            <a:endParaRPr lang="en-US" sz="2000" b="0" kern="1200" dirty="0">
              <a:latin typeface="Times New Roman" panose="02020603050405020304" pitchFamily="18" charset="0"/>
              <a:ea typeface="+mj-ea"/>
              <a:cs typeface="Times New Roman" panose="02020603050405020304" pitchFamily="18" charset="0"/>
            </a:endParaRPr>
          </a:p>
        </p:txBody>
      </p:sp>
      <p:sp>
        <p:nvSpPr>
          <p:cNvPr id="3" name="Content Placeholder 2"/>
          <p:cNvSpPr>
            <a:spLocks noGrp="1"/>
          </p:cNvSpPr>
          <p:nvPr>
            <p:ph idx="1"/>
          </p:nvPr>
        </p:nvSpPr>
        <p:spPr>
          <a:xfrm>
            <a:off x="457200" y="1426030"/>
            <a:ext cx="8229600" cy="553968"/>
          </a:xfrm>
        </p:spPr>
        <p:txBody>
          <a:bodyPr wrap="square" lIns="91425" tIns="91425" rIns="91425" bIns="91425">
            <a:noAutofit/>
          </a:bodyPr>
          <a:lstStyle/>
          <a:p>
            <a:pPr marL="0" lvl="0" indent="0">
              <a:spcBef>
                <a:spcPts val="0"/>
              </a:spcBef>
              <a:buSzPts val="2400"/>
              <a:buNone/>
            </a:pPr>
            <a:r>
              <a:rPr lang="en-US" sz="2200" b="1" kern="1200" dirty="0">
                <a:solidFill>
                  <a:srgbClr val="000000"/>
                </a:solidFill>
                <a:latin typeface="Arial (Body)"/>
                <a:ea typeface="+mn-ea"/>
                <a:cs typeface="+mn-cs"/>
              </a:rPr>
              <a:t>Design an Appropriate Qualitative Structure</a:t>
            </a:r>
          </a:p>
        </p:txBody>
      </p:sp>
      <p:sp>
        <p:nvSpPr>
          <p:cNvPr id="4" name="Content Placeholder 3"/>
          <p:cNvSpPr>
            <a:spLocks noGrp="1"/>
          </p:cNvSpPr>
          <p:nvPr>
            <p:ph idx="13"/>
          </p:nvPr>
        </p:nvSpPr>
        <p:spPr>
          <a:xfrm>
            <a:off x="457200" y="2017713"/>
            <a:ext cx="3564294" cy="4196475"/>
          </a:xfrm>
        </p:spPr>
        <p:txBody>
          <a:bodyPr wrap="square" lIns="91425" tIns="91425" rIns="91425" bIns="91425">
            <a:noAutofit/>
          </a:bodyPr>
          <a:lstStyle/>
          <a:p>
            <a:pPr marL="0" lvl="0" indent="0">
              <a:spcBef>
                <a:spcPts val="400"/>
              </a:spcBef>
              <a:buSzPts val="2400"/>
              <a:buNone/>
            </a:pPr>
            <a:r>
              <a:rPr lang="en-US" altLang="en-US" sz="2200" b="1" kern="1200" dirty="0">
                <a:solidFill>
                  <a:srgbClr val="000000"/>
                </a:solidFill>
                <a:latin typeface="Arial (Body)"/>
                <a:ea typeface="+mn-ea"/>
                <a:cs typeface="+mn-cs"/>
              </a:rPr>
              <a:t>A scientific structure:</a:t>
            </a:r>
          </a:p>
          <a:p>
            <a:pPr marL="0" lvl="0" indent="0">
              <a:spcBef>
                <a:spcPts val="400"/>
              </a:spcBef>
              <a:buSzPts val="2400"/>
              <a:buNone/>
            </a:pPr>
            <a:r>
              <a:rPr lang="en-US" altLang="en-US" sz="2200" b="1" kern="1200" dirty="0">
                <a:solidFill>
                  <a:srgbClr val="000000"/>
                </a:solidFill>
                <a:latin typeface="Arial (Body)"/>
                <a:ea typeface="+mn-ea"/>
                <a:cs typeface="+mn-cs"/>
              </a:rPr>
              <a:t>Front Matter</a:t>
            </a:r>
          </a:p>
          <a:p>
            <a:pPr marL="0" lvl="0" indent="0">
              <a:spcBef>
                <a:spcPts val="400"/>
              </a:spcBef>
              <a:buSzPts val="2400"/>
              <a:buNone/>
            </a:pPr>
            <a:r>
              <a:rPr lang="en-US" altLang="en-US" sz="2200" kern="1200" dirty="0">
                <a:solidFill>
                  <a:srgbClr val="000000"/>
                </a:solidFill>
                <a:latin typeface="Arial (Body)"/>
                <a:ea typeface="+mn-ea"/>
                <a:cs typeface="+mn-cs"/>
              </a:rPr>
              <a:t>Title page</a:t>
            </a:r>
          </a:p>
          <a:p>
            <a:pPr marL="0" lvl="0" indent="0">
              <a:spcBef>
                <a:spcPts val="400"/>
              </a:spcBef>
              <a:buSzPts val="2400"/>
              <a:buNone/>
            </a:pPr>
            <a:r>
              <a:rPr lang="en-US" altLang="en-US" sz="2200" kern="1200" dirty="0">
                <a:solidFill>
                  <a:srgbClr val="000000"/>
                </a:solidFill>
                <a:latin typeface="Arial (Body)"/>
                <a:ea typeface="+mn-ea"/>
                <a:cs typeface="+mn-cs"/>
              </a:rPr>
              <a:t>Preface and acknowledgements (opt.)</a:t>
            </a:r>
          </a:p>
          <a:p>
            <a:pPr marL="0" lvl="0" indent="0">
              <a:spcBef>
                <a:spcPts val="400"/>
              </a:spcBef>
              <a:buSzPts val="2400"/>
              <a:buNone/>
            </a:pPr>
            <a:r>
              <a:rPr lang="en-US" altLang="en-US" sz="2200" kern="1200" dirty="0">
                <a:solidFill>
                  <a:srgbClr val="000000"/>
                </a:solidFill>
                <a:latin typeface="Arial (Body)"/>
                <a:ea typeface="+mn-ea"/>
                <a:cs typeface="+mn-cs"/>
              </a:rPr>
              <a:t>Table of contents, tables, figures (opt.)</a:t>
            </a:r>
          </a:p>
          <a:p>
            <a:pPr marL="0" lvl="0" indent="0">
              <a:spcBef>
                <a:spcPts val="400"/>
              </a:spcBef>
              <a:buSzPts val="2400"/>
              <a:buNone/>
            </a:pPr>
            <a:r>
              <a:rPr lang="en-US" altLang="en-US" sz="2200" kern="1200" dirty="0">
                <a:solidFill>
                  <a:srgbClr val="000000"/>
                </a:solidFill>
                <a:latin typeface="Arial (Body)"/>
                <a:ea typeface="+mn-ea"/>
                <a:cs typeface="+mn-cs"/>
              </a:rPr>
              <a:t>Abstract</a:t>
            </a:r>
          </a:p>
          <a:p>
            <a:pPr marL="0" lvl="0" indent="0">
              <a:spcBef>
                <a:spcPts val="400"/>
              </a:spcBef>
              <a:buSzPts val="2400"/>
              <a:buNone/>
            </a:pPr>
            <a:r>
              <a:rPr lang="en-US" altLang="en-US" sz="2200" b="1" kern="1200" dirty="0">
                <a:solidFill>
                  <a:srgbClr val="000000"/>
                </a:solidFill>
                <a:latin typeface="Arial (Body)"/>
                <a:ea typeface="+mn-ea"/>
                <a:cs typeface="+mn-cs"/>
              </a:rPr>
              <a:t>Body of the Paper</a:t>
            </a:r>
          </a:p>
          <a:p>
            <a:pPr marL="0" lvl="0" indent="0">
              <a:spcBef>
                <a:spcPts val="400"/>
              </a:spcBef>
              <a:buSzPts val="2400"/>
              <a:buNone/>
            </a:pPr>
            <a:r>
              <a:rPr lang="en-US" altLang="en-US" sz="2200" kern="1200" dirty="0">
                <a:solidFill>
                  <a:srgbClr val="000000"/>
                </a:solidFill>
                <a:latin typeface="Arial (Body)"/>
                <a:ea typeface="+mn-ea"/>
                <a:cs typeface="+mn-cs"/>
              </a:rPr>
              <a:t>Introduction</a:t>
            </a:r>
          </a:p>
          <a:p>
            <a:pPr marL="0" lvl="0" indent="0">
              <a:spcBef>
                <a:spcPts val="400"/>
              </a:spcBef>
              <a:buSzPts val="2400"/>
              <a:buNone/>
            </a:pPr>
            <a:r>
              <a:rPr lang="en-US" altLang="en-US" sz="2200" kern="1200" dirty="0">
                <a:solidFill>
                  <a:srgbClr val="000000"/>
                </a:solidFill>
                <a:latin typeface="Arial (Body)"/>
                <a:ea typeface="+mn-ea"/>
                <a:cs typeface="+mn-cs"/>
              </a:rPr>
              <a:t>Procedures</a:t>
            </a:r>
            <a:endParaRPr lang="en-US" sz="2200" kern="1200" dirty="0">
              <a:solidFill>
                <a:srgbClr val="000000"/>
              </a:solidFill>
              <a:latin typeface="Arial (Body)"/>
              <a:ea typeface="+mn-ea"/>
              <a:cs typeface="+mn-cs"/>
            </a:endParaRPr>
          </a:p>
        </p:txBody>
      </p:sp>
      <p:sp>
        <p:nvSpPr>
          <p:cNvPr id="5" name="Content Placeholder 4"/>
          <p:cNvSpPr>
            <a:spLocks noGrp="1"/>
          </p:cNvSpPr>
          <p:nvPr>
            <p:ph idx="14"/>
          </p:nvPr>
        </p:nvSpPr>
        <p:spPr>
          <a:xfrm>
            <a:off x="4724400" y="2017714"/>
            <a:ext cx="3962400" cy="2759560"/>
          </a:xfrm>
        </p:spPr>
        <p:txBody>
          <a:bodyPr wrap="square" lIns="91425" tIns="91425" rIns="91425" bIns="91425">
            <a:noAutofit/>
          </a:bodyPr>
          <a:lstStyle/>
          <a:p>
            <a:pPr marL="0" lvl="0" indent="0">
              <a:spcBef>
                <a:spcPts val="400"/>
              </a:spcBef>
              <a:buSzPts val="2400"/>
              <a:buNone/>
            </a:pPr>
            <a:r>
              <a:rPr lang="en-US" altLang="en-US" sz="2200" kern="1200" dirty="0">
                <a:solidFill>
                  <a:srgbClr val="000000"/>
                </a:solidFill>
                <a:latin typeface="Arial (Body)"/>
                <a:ea typeface="+mn-ea"/>
                <a:cs typeface="+mn-cs"/>
              </a:rPr>
              <a:t>Findings</a:t>
            </a:r>
          </a:p>
          <a:p>
            <a:pPr marL="0" lvl="0" indent="0">
              <a:spcBef>
                <a:spcPts val="400"/>
              </a:spcBef>
              <a:buSzPts val="2400"/>
              <a:buNone/>
            </a:pPr>
            <a:r>
              <a:rPr lang="en-US" altLang="en-US" sz="2200" kern="1200" dirty="0">
                <a:solidFill>
                  <a:srgbClr val="000000"/>
                </a:solidFill>
                <a:latin typeface="Arial (Body)"/>
                <a:ea typeface="+mn-ea"/>
                <a:cs typeface="+mn-cs"/>
              </a:rPr>
              <a:t>Discussion</a:t>
            </a:r>
          </a:p>
          <a:p>
            <a:pPr marL="0" lvl="0" indent="0">
              <a:spcBef>
                <a:spcPts val="400"/>
              </a:spcBef>
              <a:buSzPts val="2400"/>
              <a:buNone/>
            </a:pPr>
            <a:r>
              <a:rPr lang="en-US" altLang="en-US" sz="2200" b="1" kern="1200" dirty="0">
                <a:solidFill>
                  <a:srgbClr val="000000"/>
                </a:solidFill>
                <a:latin typeface="Arial (Body)"/>
                <a:ea typeface="+mn-ea"/>
                <a:cs typeface="+mn-cs"/>
              </a:rPr>
              <a:t>Back Matter</a:t>
            </a:r>
          </a:p>
          <a:p>
            <a:pPr marL="0" lvl="0" indent="0">
              <a:spcBef>
                <a:spcPts val="400"/>
              </a:spcBef>
              <a:buSzPts val="2400"/>
              <a:buNone/>
            </a:pPr>
            <a:r>
              <a:rPr lang="en-US" altLang="en-US" sz="2200" kern="1200" dirty="0">
                <a:solidFill>
                  <a:srgbClr val="000000"/>
                </a:solidFill>
                <a:latin typeface="Arial (Body)"/>
                <a:ea typeface="+mn-ea"/>
                <a:cs typeface="+mn-cs"/>
              </a:rPr>
              <a:t>References</a:t>
            </a:r>
          </a:p>
          <a:p>
            <a:pPr marL="0" lvl="0" indent="0">
              <a:spcBef>
                <a:spcPts val="400"/>
              </a:spcBef>
              <a:buSzPts val="2400"/>
              <a:buNone/>
            </a:pPr>
            <a:r>
              <a:rPr lang="en-US" altLang="en-US" sz="2200" kern="1200" dirty="0">
                <a:solidFill>
                  <a:srgbClr val="000000"/>
                </a:solidFill>
                <a:latin typeface="Arial (Body)"/>
                <a:ea typeface="+mn-ea"/>
                <a:cs typeface="+mn-cs"/>
              </a:rPr>
              <a:t>Appendices (figures, interviews, observational protocols)</a:t>
            </a:r>
            <a:endParaRPr lang="en-US" sz="2200" kern="1200" dirty="0">
              <a:solidFill>
                <a:srgbClr val="000000"/>
              </a:solidFill>
              <a:latin typeface="Arial (Body)"/>
              <a:ea typeface="+mn-ea"/>
              <a:cs typeface="+mn-cs"/>
            </a:endParaRPr>
          </a:p>
        </p:txBody>
      </p:sp>
    </p:spTree>
    <p:extLst>
      <p:ext uri="{BB962C8B-B14F-4D97-AF65-F5344CB8AC3E}">
        <p14:creationId xmlns:p14="http://schemas.microsoft.com/office/powerpoint/2010/main" val="27869848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1"/>
            <a:ext cx="7259216" cy="1097279"/>
          </a:xfrm>
        </p:spPr>
        <p:txBody>
          <a:bodyPr tIns="91425">
            <a:noAutofit/>
          </a:bodyPr>
          <a:lstStyle/>
          <a:p>
            <a:pPr lvl="0">
              <a:spcBef>
                <a:spcPct val="0"/>
              </a:spcBef>
              <a:buClrTx/>
            </a:pPr>
            <a:r>
              <a:rPr lang="en-US" altLang="en-US" kern="1200" dirty="0">
                <a:latin typeface="Times New Roman" panose="02020603050405020304" pitchFamily="18" charset="0"/>
                <a:ea typeface="+mj-ea"/>
                <a:cs typeface="Times New Roman" panose="02020603050405020304" pitchFamily="18" charset="0"/>
              </a:rPr>
              <a:t>How Should You Structure Your Report? </a:t>
            </a:r>
            <a:r>
              <a:rPr lang="en-US" altLang="en-US" sz="2000" b="0" kern="1200" dirty="0">
                <a:latin typeface="Times New Roman" panose="02020603050405020304" pitchFamily="18" charset="0"/>
                <a:ea typeface="+mj-ea"/>
                <a:cs typeface="Times New Roman" panose="02020603050405020304" pitchFamily="18" charset="0"/>
              </a:rPr>
              <a:t>(4 of 4)</a:t>
            </a:r>
          </a:p>
        </p:txBody>
      </p:sp>
      <p:sp>
        <p:nvSpPr>
          <p:cNvPr id="3" name="Text Placeholder 2"/>
          <p:cNvSpPr>
            <a:spLocks noGrp="1"/>
          </p:cNvSpPr>
          <p:nvPr>
            <p:ph type="body" idx="1"/>
          </p:nvPr>
        </p:nvSpPr>
        <p:spPr>
          <a:xfrm>
            <a:off x="457200" y="1600200"/>
            <a:ext cx="8229600" cy="3924121"/>
          </a:xfrm>
        </p:spPr>
        <p:txBody>
          <a:bodyPr wrap="square" lIns="91425" tIns="91425" rIns="91425" bIns="91425">
            <a:noAutofit/>
          </a:bodyPr>
          <a:lstStyle/>
          <a:p>
            <a:pPr marL="255651" lvl="0" indent="-255651">
              <a:buSzPts val="2400"/>
              <a:buNone/>
              <a:tabLst/>
            </a:pPr>
            <a:r>
              <a:rPr lang="en-US" sz="2400" b="1" kern="1200" dirty="0">
                <a:solidFill>
                  <a:srgbClr val="000000"/>
                </a:solidFill>
                <a:latin typeface="Arial (Body)"/>
                <a:ea typeface="+mn-ea"/>
                <a:cs typeface="+mn-cs"/>
              </a:rPr>
              <a:t>Design an Appropriate Qualitative Structure</a:t>
            </a:r>
            <a:endParaRPr lang="en-US" altLang="en-US" sz="2400" b="1" kern="1200" dirty="0">
              <a:solidFill>
                <a:srgbClr val="000000"/>
              </a:solidFill>
              <a:latin typeface="Arial (Body)"/>
              <a:ea typeface="+mn-ea"/>
              <a:cs typeface="+mn-cs"/>
            </a:endParaRPr>
          </a:p>
          <a:p>
            <a:pPr marL="256032" lvl="0" indent="-256032">
              <a:spcAft>
                <a:spcPct val="0"/>
              </a:spcAft>
              <a:buSzPts val="2400"/>
              <a:tabLst/>
            </a:pPr>
            <a:r>
              <a:rPr lang="en-US" altLang="en-US" sz="2400" kern="1200" dirty="0">
                <a:solidFill>
                  <a:srgbClr val="000000"/>
                </a:solidFill>
                <a:latin typeface="Arial (Body)"/>
                <a:ea typeface="+mn-ea"/>
                <a:cs typeface="+mn-cs"/>
              </a:rPr>
              <a:t>Scientific approach</a:t>
            </a:r>
          </a:p>
          <a:p>
            <a:pPr marL="256032" lvl="0" indent="-256032">
              <a:spcAft>
                <a:spcPct val="0"/>
              </a:spcAft>
              <a:buSzPts val="2400"/>
              <a:tabLst/>
            </a:pPr>
            <a:r>
              <a:rPr lang="en-US" altLang="en-US" sz="2400" kern="1200" dirty="0">
                <a:solidFill>
                  <a:srgbClr val="000000"/>
                </a:solidFill>
                <a:latin typeface="Arial (Body)"/>
                <a:ea typeface="+mn-ea"/>
                <a:cs typeface="+mn-cs"/>
              </a:rPr>
              <a:t>Storytelling approach</a:t>
            </a:r>
          </a:p>
          <a:p>
            <a:pPr marL="256032" lvl="0" indent="-256032">
              <a:spcAft>
                <a:spcPct val="0"/>
              </a:spcAft>
              <a:buSzPts val="2400"/>
              <a:tabLst/>
            </a:pPr>
            <a:r>
              <a:rPr lang="en-US" altLang="en-US" sz="2400" kern="1200" dirty="0">
                <a:solidFill>
                  <a:srgbClr val="000000"/>
                </a:solidFill>
                <a:latin typeface="Arial (Body)"/>
                <a:ea typeface="+mn-ea"/>
                <a:cs typeface="+mn-cs"/>
              </a:rPr>
              <a:t>Thematic approach</a:t>
            </a:r>
          </a:p>
          <a:p>
            <a:pPr marL="256032" lvl="0" indent="-256032">
              <a:spcAft>
                <a:spcPct val="0"/>
              </a:spcAft>
              <a:buSzPts val="2400"/>
              <a:tabLst/>
            </a:pPr>
            <a:r>
              <a:rPr lang="en-US" altLang="en-US" sz="2400" kern="1200" dirty="0">
                <a:solidFill>
                  <a:srgbClr val="000000"/>
                </a:solidFill>
                <a:latin typeface="Arial (Body)"/>
                <a:ea typeface="+mn-ea"/>
                <a:cs typeface="+mn-cs"/>
              </a:rPr>
              <a:t>Descriptive approach</a:t>
            </a:r>
          </a:p>
          <a:p>
            <a:pPr marL="256032" lvl="0" indent="-256032">
              <a:spcAft>
                <a:spcPct val="0"/>
              </a:spcAft>
              <a:buSzPts val="2400"/>
              <a:tabLst/>
            </a:pPr>
            <a:r>
              <a:rPr lang="en-US" altLang="en-US" sz="2400" kern="1200" dirty="0">
                <a:solidFill>
                  <a:srgbClr val="000000"/>
                </a:solidFill>
                <a:latin typeface="Arial (Body)"/>
                <a:ea typeface="+mn-ea"/>
                <a:cs typeface="+mn-cs"/>
              </a:rPr>
              <a:t>Theoretical approach</a:t>
            </a:r>
          </a:p>
          <a:p>
            <a:pPr marL="256032" lvl="0" indent="-256032">
              <a:spcAft>
                <a:spcPct val="0"/>
              </a:spcAft>
              <a:buSzPts val="2400"/>
              <a:tabLst/>
            </a:pPr>
            <a:r>
              <a:rPr lang="en-US" altLang="en-US" sz="2400" kern="1200" dirty="0">
                <a:solidFill>
                  <a:srgbClr val="000000"/>
                </a:solidFill>
                <a:latin typeface="Arial (Body)"/>
                <a:ea typeface="+mn-ea"/>
                <a:cs typeface="+mn-cs"/>
              </a:rPr>
              <a:t>Experimental, alternative, or performance approach</a:t>
            </a:r>
          </a:p>
        </p:txBody>
      </p:sp>
    </p:spTree>
    <p:extLst>
      <p:ext uri="{BB962C8B-B14F-4D97-AF65-F5344CB8AC3E}">
        <p14:creationId xmlns:p14="http://schemas.microsoft.com/office/powerpoint/2010/main" val="31095213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oAutofit/>
          </a:bodyPr>
          <a:lstStyle/>
          <a:p>
            <a:pPr lvl="0">
              <a:spcBef>
                <a:spcPct val="0"/>
              </a:spcBef>
              <a:buClrTx/>
            </a:pPr>
            <a:r>
              <a:rPr lang="en-US" altLang="en-US" sz="3200" kern="1200" dirty="0">
                <a:latin typeface="Times New Roman" panose="02020603050405020304" pitchFamily="18" charset="0"/>
                <a:ea typeface="+mj-ea"/>
                <a:cs typeface="Times New Roman" panose="02020603050405020304" pitchFamily="18" charset="0"/>
              </a:rPr>
              <a:t>How Do You Write in a Sensitive, Ethical, and Scholarly Way? </a:t>
            </a:r>
            <a:endParaRPr lang="en-US" altLang="en-US" sz="2000" b="0" kern="1200" dirty="0">
              <a:latin typeface="Times New Roman" panose="02020603050405020304" pitchFamily="18" charset="0"/>
              <a:ea typeface="+mj-ea"/>
              <a:cs typeface="Times New Roman" panose="02020603050405020304" pitchFamily="18" charset="0"/>
            </a:endParaRPr>
          </a:p>
        </p:txBody>
      </p:sp>
      <p:sp>
        <p:nvSpPr>
          <p:cNvPr id="3" name="Text Placeholder 2"/>
          <p:cNvSpPr>
            <a:spLocks noGrp="1"/>
          </p:cNvSpPr>
          <p:nvPr>
            <p:ph type="body" idx="1"/>
          </p:nvPr>
        </p:nvSpPr>
        <p:spPr/>
        <p:txBody>
          <a:bodyPr wrap="square" lIns="91425" tIns="91425" rIns="91425" bIns="91425">
            <a:noAutofit/>
          </a:bodyPr>
          <a:lstStyle/>
          <a:p>
            <a:pPr marL="256032" lvl="0" indent="-256032">
              <a:spcAft>
                <a:spcPct val="0"/>
              </a:spcAft>
              <a:buSzPts val="2400"/>
              <a:tabLst/>
            </a:pPr>
            <a:r>
              <a:rPr lang="en-US" sz="2200" kern="1200" dirty="0">
                <a:solidFill>
                  <a:srgbClr val="000000"/>
                </a:solidFill>
                <a:latin typeface="Arial (Body)"/>
                <a:ea typeface="+mn-ea"/>
                <a:cs typeface="+mn-cs"/>
              </a:rPr>
              <a:t>Are sensitive to individuals and use language that reduces bias</a:t>
            </a:r>
          </a:p>
          <a:p>
            <a:pPr marL="256032" lvl="0" indent="-256032">
              <a:spcAft>
                <a:spcPct val="0"/>
              </a:spcAft>
              <a:buSzPts val="2400"/>
              <a:tabLst/>
            </a:pPr>
            <a:r>
              <a:rPr lang="en-US" sz="2200" kern="1200" dirty="0">
                <a:solidFill>
                  <a:srgbClr val="000000"/>
                </a:solidFill>
                <a:latin typeface="Arial (Body)"/>
                <a:ea typeface="+mn-ea"/>
                <a:cs typeface="+mn-cs"/>
              </a:rPr>
              <a:t>Use appropriate research terms</a:t>
            </a:r>
          </a:p>
          <a:p>
            <a:pPr marL="256032" lvl="0" indent="-256032">
              <a:spcAft>
                <a:spcPct val="0"/>
              </a:spcAft>
              <a:buSzPts val="2400"/>
              <a:tabLst/>
            </a:pPr>
            <a:r>
              <a:rPr lang="en-US" sz="2200" kern="1200" dirty="0">
                <a:solidFill>
                  <a:srgbClr val="000000"/>
                </a:solidFill>
                <a:latin typeface="Arial (Body)"/>
                <a:ea typeface="+mn-ea"/>
                <a:cs typeface="+mn-cs"/>
              </a:rPr>
              <a:t>Write and report the findings ethically</a:t>
            </a:r>
          </a:p>
          <a:p>
            <a:pPr marL="256032" lvl="0" indent="-256032">
              <a:spcAft>
                <a:spcPct val="0"/>
              </a:spcAft>
              <a:buSzPts val="2400"/>
              <a:tabLst/>
            </a:pPr>
            <a:r>
              <a:rPr lang="en-US" sz="2200" kern="1200" dirty="0">
                <a:solidFill>
                  <a:srgbClr val="000000"/>
                </a:solidFill>
                <a:latin typeface="Arial (Body)"/>
                <a:ea typeface="+mn-ea"/>
                <a:cs typeface="+mn-cs"/>
              </a:rPr>
              <a:t>Employ a point of view consistent with quantitative and qualitative approaches</a:t>
            </a:r>
          </a:p>
          <a:p>
            <a:pPr marL="256032" lvl="0" indent="-256032">
              <a:spcAft>
                <a:spcPct val="0"/>
              </a:spcAft>
              <a:buSzPts val="2400"/>
              <a:tabLst/>
            </a:pPr>
            <a:r>
              <a:rPr lang="en-US" sz="2200" kern="1200" dirty="0">
                <a:solidFill>
                  <a:srgbClr val="000000"/>
                </a:solidFill>
                <a:latin typeface="Arial (Body)"/>
                <a:ea typeface="+mn-ea"/>
                <a:cs typeface="+mn-cs"/>
              </a:rPr>
              <a:t>Balance research and content</a:t>
            </a:r>
          </a:p>
          <a:p>
            <a:pPr marL="256032" lvl="0" indent="-256032">
              <a:spcAft>
                <a:spcPct val="0"/>
              </a:spcAft>
              <a:buSzPts val="2400"/>
              <a:tabLst/>
            </a:pPr>
            <a:r>
              <a:rPr lang="en-US" sz="2200" kern="1200" dirty="0">
                <a:solidFill>
                  <a:srgbClr val="000000"/>
                </a:solidFill>
                <a:latin typeface="Arial (Body)"/>
                <a:ea typeface="+mn-ea"/>
                <a:cs typeface="+mn-cs"/>
              </a:rPr>
              <a:t>Interconnect parts of a study</a:t>
            </a:r>
          </a:p>
          <a:p>
            <a:pPr marL="256032" lvl="0" indent="-256032">
              <a:spcAft>
                <a:spcPct val="0"/>
              </a:spcAft>
              <a:buSzPts val="2400"/>
              <a:tabLst/>
            </a:pPr>
            <a:r>
              <a:rPr lang="en-US" sz="2200" kern="1200" dirty="0">
                <a:solidFill>
                  <a:srgbClr val="000000"/>
                </a:solidFill>
                <a:latin typeface="Arial (Body)"/>
                <a:ea typeface="+mn-ea"/>
                <a:cs typeface="+mn-cs"/>
              </a:rPr>
              <a:t>Advance a concise title</a:t>
            </a:r>
            <a:endParaRPr lang="en-US" altLang="en-US" sz="2200" kern="1200" dirty="0">
              <a:solidFill>
                <a:srgbClr val="000000"/>
              </a:solidFill>
              <a:latin typeface="Arial (Body)"/>
              <a:ea typeface="+mn-ea"/>
              <a:cs typeface="+mn-cs"/>
            </a:endParaRPr>
          </a:p>
        </p:txBody>
      </p:sp>
    </p:spTree>
    <p:extLst>
      <p:ext uri="{BB962C8B-B14F-4D97-AF65-F5344CB8AC3E}">
        <p14:creationId xmlns:p14="http://schemas.microsoft.com/office/powerpoint/2010/main" val="3855445858"/>
      </p:ext>
    </p:extLst>
  </p:cSld>
  <p:clrMapOvr>
    <a:masterClrMapping/>
  </p:clrMapOvr>
</p:sld>
</file>

<file path=ppt/theme/theme1.xml><?xml version="1.0" encoding="utf-8"?>
<a:theme xmlns:a="http://schemas.openxmlformats.org/drawingml/2006/main" name="508 Lecture">
  <a:themeElements>
    <a:clrScheme name="Custom 7">
      <a:dk1>
        <a:srgbClr val="000000"/>
      </a:dk1>
      <a:lt1>
        <a:srgbClr val="FFFFFF"/>
      </a:lt1>
      <a:dk2>
        <a:srgbClr val="000000"/>
      </a:dk2>
      <a:lt2>
        <a:srgbClr val="007FA3"/>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508 Lecture">
  <a:themeElements>
    <a:clrScheme name="Custom 7">
      <a:dk1>
        <a:srgbClr val="000000"/>
      </a:dk1>
      <a:lt1>
        <a:srgbClr val="FFFFFF"/>
      </a:lt1>
      <a:dk2>
        <a:srgbClr val="000000"/>
      </a:dk2>
      <a:lt2>
        <a:srgbClr val="007FA3"/>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8453</TotalTime>
  <Words>2087</Words>
  <Application>Microsoft Macintosh PowerPoint</Application>
  <PresentationFormat>On-screen Show (4:3)</PresentationFormat>
  <Paragraphs>265</Paragraphs>
  <Slides>35</Slides>
  <Notes>3</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35</vt:i4>
      </vt:variant>
    </vt:vector>
  </HeadingPairs>
  <TitlesOfParts>
    <vt:vector size="43" baseType="lpstr">
      <vt:lpstr>Arial</vt:lpstr>
      <vt:lpstr>Arial (Body)</vt:lpstr>
      <vt:lpstr>Calibri</vt:lpstr>
      <vt:lpstr>Noto Sans Symbols</vt:lpstr>
      <vt:lpstr>Times New Roman</vt:lpstr>
      <vt:lpstr>Verdana</vt:lpstr>
      <vt:lpstr>508 Lecture</vt:lpstr>
      <vt:lpstr>1_508 Lecture</vt:lpstr>
      <vt:lpstr>Educational Research: Planning, Conducting, and Evaluating Quantitative and Qualitative Research</vt:lpstr>
      <vt:lpstr>What Are the Five Process Steps in Qualitative Data Collection? (1 of 2)</vt:lpstr>
      <vt:lpstr>What Are the Five Process Steps in Qualitative Data Collection? (2 of 2)</vt:lpstr>
      <vt:lpstr>What Are the Different Purposeful Sampling Approaches for Selecting Participants and Sites</vt:lpstr>
      <vt:lpstr>Figure 7.1 Difference between Probability Sampling and Purposeful Sampling</vt:lpstr>
      <vt:lpstr>Figure 7.2 Types of Purposeful Sampling</vt:lpstr>
      <vt:lpstr>What Types of Qualitative Data Will You Collect? </vt:lpstr>
      <vt:lpstr>Table 7.1 Forms of Qualitative Data Collection</vt:lpstr>
      <vt:lpstr>Figure 7.5 Observational Checklist</vt:lpstr>
      <vt:lpstr>What Types of Qualitative Data Will You Collect? </vt:lpstr>
      <vt:lpstr>Figure 7.6 Checklist for Interviewing</vt:lpstr>
      <vt:lpstr>What Field and Ethical Issues Need to Be Anticipated? </vt:lpstr>
      <vt:lpstr>What Field and Ethical Issues Need to Be Anticipated? </vt:lpstr>
      <vt:lpstr>Educational Research: Planning, Conducting, and Evaluating Quantitative and Qualitative Research</vt:lpstr>
      <vt:lpstr>What Are the Six Steps in Analyzing and Interpreting Qualitative Data?</vt:lpstr>
      <vt:lpstr>Figure 8.1 The Qualitative Process of Data Analysis</vt:lpstr>
      <vt:lpstr>How Do You Prepare and Organize the Data for Analysis? </vt:lpstr>
      <vt:lpstr>How Do You Prepare and Organize the Data for Analysis? </vt:lpstr>
      <vt:lpstr>How Do You Prepare and Organize the Data for Analysis? </vt:lpstr>
      <vt:lpstr>How Do You Prepare and Organize the Data for Analysis? </vt:lpstr>
      <vt:lpstr>How Do You Prepare and Organize the Data for Analysis? </vt:lpstr>
      <vt:lpstr>How Do You Explore and Code the Data? </vt:lpstr>
      <vt:lpstr>Figure 8.5 Hand-Coding a Page from a Sample Interview Transcript</vt:lpstr>
      <vt:lpstr>How Do You Represent and Report Findings? </vt:lpstr>
      <vt:lpstr>How Do You Represent and Report Findings? </vt:lpstr>
      <vt:lpstr>How Do You Interpret Findings?</vt:lpstr>
      <vt:lpstr>How Do You Validate the Accuracy of Your Findings?</vt:lpstr>
      <vt:lpstr>Educational Research: Planning, Conducting, and Evaluating Quantitative and Qualitative Research</vt:lpstr>
      <vt:lpstr>What is a Research Report, and What Are Its Types? (1 of 11)</vt:lpstr>
      <vt:lpstr>What is a Research Report, and What Are Its Types? (3 of 11)</vt:lpstr>
      <vt:lpstr>How Should You Structure Your Report? (1 of 4)</vt:lpstr>
      <vt:lpstr>How Should You Structure Your Report? (2 of 4)</vt:lpstr>
      <vt:lpstr>How Should You Structure Your Report? (3 of 4)</vt:lpstr>
      <vt:lpstr>How Should You Structure Your Report? (4 of 4)</vt:lpstr>
      <vt:lpstr>How Do You Write in a Sensitive, Ethical, and Scholarly Way? </vt:lpstr>
    </vt:vector>
  </TitlesOfParts>
  <Company>SPi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Educational Research: Planning, Conducting, and Evaluating Quantitative and Qualitative Research, Sixth Edition</dc:title>
  <dc:subject>TED/Careers</dc:subject>
  <dc:creator>Creswell/Guetterman</dc:creator>
  <cp:keywords>Educational Research</cp:keywords>
  <cp:lastModifiedBy>Jessica L Martin</cp:lastModifiedBy>
  <cp:revision>876</cp:revision>
  <dcterms:modified xsi:type="dcterms:W3CDTF">2018-09-18T04:36:09Z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ffisync_UniqueId">
    <vt:lpwstr>682739</vt:lpwstr>
  </property>
  <property fmtid="{D5CDD505-2E9C-101B-9397-08002B2CF9AE}" pid="3" name="Offisync_ServerID">
    <vt:lpwstr>7e960520-0e88-4f05-9fa0-24079b61e486</vt:lpwstr>
  </property>
  <property fmtid="{D5CDD505-2E9C-101B-9397-08002B2CF9AE}" pid="4" name="Offisync_UpdateToken">
    <vt:lpwstr>2</vt:lpwstr>
  </property>
  <property fmtid="{D5CDD505-2E9C-101B-9397-08002B2CF9AE}" pid="5" name="Jive_VersionGuid">
    <vt:lpwstr>2e874262-9747-49d3-bf1e-677aeb587663</vt:lpwstr>
  </property>
  <property fmtid="{D5CDD505-2E9C-101B-9397-08002B2CF9AE}" pid="6" name="Offisync_ProviderInitializationData">
    <vt:lpwstr>https://neo.pearson.com</vt:lpwstr>
  </property>
  <property fmtid="{D5CDD505-2E9C-101B-9397-08002B2CF9AE}" pid="7" name="Jive_LatestUserAccountName">
    <vt:lpwstr>joel</vt:lpwstr>
  </property>
</Properties>
</file>